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1"/>
  </p:notesMasterIdLst>
  <p:handoutMasterIdLst>
    <p:handoutMasterId r:id="rId62"/>
  </p:handoutMasterIdLst>
  <p:sldIdLst>
    <p:sldId id="258" r:id="rId2"/>
    <p:sldId id="421" r:id="rId3"/>
    <p:sldId id="464" r:id="rId4"/>
    <p:sldId id="466" r:id="rId5"/>
    <p:sldId id="468" r:id="rId6"/>
    <p:sldId id="256" r:id="rId7"/>
    <p:sldId id="438" r:id="rId8"/>
    <p:sldId id="427" r:id="rId9"/>
    <p:sldId id="428" r:id="rId10"/>
    <p:sldId id="429" r:id="rId11"/>
    <p:sldId id="360" r:id="rId12"/>
    <p:sldId id="422" r:id="rId13"/>
    <p:sldId id="431" r:id="rId14"/>
    <p:sldId id="423" r:id="rId15"/>
    <p:sldId id="437" r:id="rId16"/>
    <p:sldId id="417" r:id="rId17"/>
    <p:sldId id="441" r:id="rId18"/>
    <p:sldId id="446" r:id="rId19"/>
    <p:sldId id="472" r:id="rId20"/>
    <p:sldId id="474" r:id="rId21"/>
    <p:sldId id="432" r:id="rId22"/>
    <p:sldId id="433" r:id="rId23"/>
    <p:sldId id="434" r:id="rId24"/>
    <p:sldId id="435" r:id="rId25"/>
    <p:sldId id="442" r:id="rId26"/>
    <p:sldId id="458" r:id="rId27"/>
    <p:sldId id="448" r:id="rId28"/>
    <p:sldId id="419" r:id="rId29"/>
    <p:sldId id="444" r:id="rId30"/>
    <p:sldId id="420" r:id="rId31"/>
    <p:sldId id="426" r:id="rId32"/>
    <p:sldId id="443" r:id="rId33"/>
    <p:sldId id="455" r:id="rId34"/>
    <p:sldId id="475" r:id="rId35"/>
    <p:sldId id="476" r:id="rId36"/>
    <p:sldId id="456" r:id="rId37"/>
    <p:sldId id="452" r:id="rId38"/>
    <p:sldId id="451" r:id="rId39"/>
    <p:sldId id="454" r:id="rId40"/>
    <p:sldId id="453" r:id="rId41"/>
    <p:sldId id="405" r:id="rId42"/>
    <p:sldId id="406" r:id="rId43"/>
    <p:sldId id="407" r:id="rId44"/>
    <p:sldId id="408" r:id="rId45"/>
    <p:sldId id="409" r:id="rId46"/>
    <p:sldId id="410" r:id="rId47"/>
    <p:sldId id="411" r:id="rId48"/>
    <p:sldId id="412" r:id="rId49"/>
    <p:sldId id="413" r:id="rId50"/>
    <p:sldId id="414" r:id="rId51"/>
    <p:sldId id="457" r:id="rId52"/>
    <p:sldId id="392" r:id="rId53"/>
    <p:sldId id="459" r:id="rId54"/>
    <p:sldId id="365" r:id="rId55"/>
    <p:sldId id="376" r:id="rId56"/>
    <p:sldId id="415" r:id="rId57"/>
    <p:sldId id="264" r:id="rId58"/>
    <p:sldId id="460" r:id="rId59"/>
    <p:sldId id="461" r:id="rId60"/>
  </p:sldIdLst>
  <p:sldSz cx="9144000" cy="6858000" type="screen4x3"/>
  <p:notesSz cx="9236075" cy="7010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177" autoAdjust="0"/>
  </p:normalViewPr>
  <p:slideViewPr>
    <p:cSldViewPr>
      <p:cViewPr>
        <p:scale>
          <a:sx n="84" d="100"/>
          <a:sy n="84" d="100"/>
        </p:scale>
        <p:origin x="-74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1974" y="-78"/>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4003136" cy="351846"/>
          </a:xfrm>
          <a:prstGeom prst="rect">
            <a:avLst/>
          </a:prstGeom>
          <a:noFill/>
          <a:ln w="9525">
            <a:noFill/>
            <a:miter lim="800000"/>
            <a:headEnd/>
            <a:tailEnd/>
          </a:ln>
          <a:effectLst/>
        </p:spPr>
        <p:txBody>
          <a:bodyPr vert="horz" wrap="square" lIns="96859" tIns="48430" rIns="96859" bIns="48430" numCol="1" anchor="t" anchorCtr="0" compatLnSpc="1">
            <a:prstTxWarp prst="textNoShape">
              <a:avLst/>
            </a:prstTxWarp>
          </a:bodyPr>
          <a:lstStyle>
            <a:lvl1pPr defTabSz="968375">
              <a:defRPr sz="1300"/>
            </a:lvl1pPr>
          </a:lstStyle>
          <a:p>
            <a:endParaRPr lang="en-GB"/>
          </a:p>
        </p:txBody>
      </p:sp>
      <p:sp>
        <p:nvSpPr>
          <p:cNvPr id="14339" name="Rectangle 3"/>
          <p:cNvSpPr>
            <a:spLocks noGrp="1" noChangeArrowheads="1"/>
          </p:cNvSpPr>
          <p:nvPr>
            <p:ph type="dt" sz="quarter" idx="1"/>
          </p:nvPr>
        </p:nvSpPr>
        <p:spPr bwMode="auto">
          <a:xfrm>
            <a:off x="5232941" y="0"/>
            <a:ext cx="4003136" cy="351846"/>
          </a:xfrm>
          <a:prstGeom prst="rect">
            <a:avLst/>
          </a:prstGeom>
          <a:noFill/>
          <a:ln w="9525">
            <a:noFill/>
            <a:miter lim="800000"/>
            <a:headEnd/>
            <a:tailEnd/>
          </a:ln>
          <a:effectLst/>
        </p:spPr>
        <p:txBody>
          <a:bodyPr vert="horz" wrap="square" lIns="96859" tIns="48430" rIns="96859" bIns="48430" numCol="1" anchor="t" anchorCtr="0" compatLnSpc="1">
            <a:prstTxWarp prst="textNoShape">
              <a:avLst/>
            </a:prstTxWarp>
          </a:bodyPr>
          <a:lstStyle>
            <a:lvl1pPr algn="r" defTabSz="968375">
              <a:defRPr sz="1300"/>
            </a:lvl1pPr>
          </a:lstStyle>
          <a:p>
            <a:endParaRPr lang="en-GB"/>
          </a:p>
        </p:txBody>
      </p:sp>
      <p:sp>
        <p:nvSpPr>
          <p:cNvPr id="14340" name="Rectangle 4"/>
          <p:cNvSpPr>
            <a:spLocks noGrp="1" noChangeArrowheads="1"/>
          </p:cNvSpPr>
          <p:nvPr>
            <p:ph type="ftr" sz="quarter" idx="2"/>
          </p:nvPr>
        </p:nvSpPr>
        <p:spPr bwMode="auto">
          <a:xfrm>
            <a:off x="2" y="6658555"/>
            <a:ext cx="4003136" cy="351846"/>
          </a:xfrm>
          <a:prstGeom prst="rect">
            <a:avLst/>
          </a:prstGeom>
          <a:noFill/>
          <a:ln w="9525">
            <a:noFill/>
            <a:miter lim="800000"/>
            <a:headEnd/>
            <a:tailEnd/>
          </a:ln>
          <a:effectLst/>
        </p:spPr>
        <p:txBody>
          <a:bodyPr vert="horz" wrap="square" lIns="96859" tIns="48430" rIns="96859" bIns="48430" numCol="1" anchor="b" anchorCtr="0" compatLnSpc="1">
            <a:prstTxWarp prst="textNoShape">
              <a:avLst/>
            </a:prstTxWarp>
          </a:bodyPr>
          <a:lstStyle>
            <a:lvl1pPr defTabSz="968375">
              <a:defRPr sz="1300"/>
            </a:lvl1pPr>
          </a:lstStyle>
          <a:p>
            <a:endParaRPr lang="en-GB"/>
          </a:p>
        </p:txBody>
      </p:sp>
      <p:sp>
        <p:nvSpPr>
          <p:cNvPr id="14341" name="Rectangle 5"/>
          <p:cNvSpPr>
            <a:spLocks noGrp="1" noChangeArrowheads="1"/>
          </p:cNvSpPr>
          <p:nvPr>
            <p:ph type="sldNum" sz="quarter" idx="3"/>
          </p:nvPr>
        </p:nvSpPr>
        <p:spPr bwMode="auto">
          <a:xfrm>
            <a:off x="5232941" y="6658555"/>
            <a:ext cx="4003136" cy="351846"/>
          </a:xfrm>
          <a:prstGeom prst="rect">
            <a:avLst/>
          </a:prstGeom>
          <a:noFill/>
          <a:ln w="9525">
            <a:noFill/>
            <a:miter lim="800000"/>
            <a:headEnd/>
            <a:tailEnd/>
          </a:ln>
          <a:effectLst/>
        </p:spPr>
        <p:txBody>
          <a:bodyPr vert="horz" wrap="square" lIns="96859" tIns="48430" rIns="96859" bIns="48430" numCol="1" anchor="b" anchorCtr="0" compatLnSpc="1">
            <a:prstTxWarp prst="textNoShape">
              <a:avLst/>
            </a:prstTxWarp>
          </a:bodyPr>
          <a:lstStyle>
            <a:lvl1pPr algn="r" defTabSz="968375">
              <a:defRPr sz="1300"/>
            </a:lvl1pPr>
          </a:lstStyle>
          <a:p>
            <a:fld id="{37F90DE3-1BD1-4F11-BB73-695EBEC1A6F7}" type="slidenum">
              <a:rPr lang="en-GB"/>
              <a:pPr/>
              <a:t>‹#›</a:t>
            </a:fld>
            <a:endParaRPr lang="en-GB"/>
          </a:p>
        </p:txBody>
      </p:sp>
    </p:spTree>
    <p:extLst>
      <p:ext uri="{BB962C8B-B14F-4D97-AF65-F5344CB8AC3E}">
        <p14:creationId xmlns:p14="http://schemas.microsoft.com/office/powerpoint/2010/main" val="4920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4003136" cy="351846"/>
          </a:xfrm>
          <a:prstGeom prst="rect">
            <a:avLst/>
          </a:prstGeom>
          <a:noFill/>
          <a:ln w="9525">
            <a:noFill/>
            <a:miter lim="800000"/>
            <a:headEnd/>
            <a:tailEnd/>
          </a:ln>
          <a:effectLst/>
        </p:spPr>
        <p:txBody>
          <a:bodyPr vert="horz" wrap="square" lIns="96859" tIns="48430" rIns="96859" bIns="48430" numCol="1" anchor="t" anchorCtr="0" compatLnSpc="1">
            <a:prstTxWarp prst="textNoShape">
              <a:avLst/>
            </a:prstTxWarp>
          </a:bodyPr>
          <a:lstStyle>
            <a:lvl1pPr defTabSz="968375">
              <a:defRPr sz="1300"/>
            </a:lvl1pPr>
          </a:lstStyle>
          <a:p>
            <a:endParaRPr lang="en-GB"/>
          </a:p>
        </p:txBody>
      </p:sp>
      <p:sp>
        <p:nvSpPr>
          <p:cNvPr id="15363" name="Rectangle 3"/>
          <p:cNvSpPr>
            <a:spLocks noGrp="1" noChangeArrowheads="1"/>
          </p:cNvSpPr>
          <p:nvPr>
            <p:ph type="dt" idx="1"/>
          </p:nvPr>
        </p:nvSpPr>
        <p:spPr bwMode="auto">
          <a:xfrm>
            <a:off x="5232941" y="0"/>
            <a:ext cx="4003136" cy="351846"/>
          </a:xfrm>
          <a:prstGeom prst="rect">
            <a:avLst/>
          </a:prstGeom>
          <a:noFill/>
          <a:ln w="9525">
            <a:noFill/>
            <a:miter lim="800000"/>
            <a:headEnd/>
            <a:tailEnd/>
          </a:ln>
          <a:effectLst/>
        </p:spPr>
        <p:txBody>
          <a:bodyPr vert="horz" wrap="square" lIns="96859" tIns="48430" rIns="96859" bIns="48430" numCol="1" anchor="t" anchorCtr="0" compatLnSpc="1">
            <a:prstTxWarp prst="textNoShape">
              <a:avLst/>
            </a:prstTxWarp>
          </a:bodyPr>
          <a:lstStyle>
            <a:lvl1pPr algn="r" defTabSz="968375">
              <a:defRPr sz="1300"/>
            </a:lvl1pPr>
          </a:lstStyle>
          <a:p>
            <a:endParaRPr lang="en-GB"/>
          </a:p>
        </p:txBody>
      </p:sp>
      <p:sp>
        <p:nvSpPr>
          <p:cNvPr id="15364" name="Rectangle 4"/>
          <p:cNvSpPr>
            <a:spLocks noGrp="1" noRot="1" noChangeAspect="1" noChangeArrowheads="1" noTextEdit="1"/>
          </p:cNvSpPr>
          <p:nvPr>
            <p:ph type="sldImg" idx="2"/>
          </p:nvPr>
        </p:nvSpPr>
        <p:spPr bwMode="auto">
          <a:xfrm>
            <a:off x="2868613" y="523875"/>
            <a:ext cx="3503612" cy="2628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1229804" y="3330484"/>
            <a:ext cx="6776468" cy="3155765"/>
          </a:xfrm>
          <a:prstGeom prst="rect">
            <a:avLst/>
          </a:prstGeom>
          <a:noFill/>
          <a:ln w="9525">
            <a:noFill/>
            <a:miter lim="800000"/>
            <a:headEnd/>
            <a:tailEnd/>
          </a:ln>
          <a:effectLst/>
        </p:spPr>
        <p:txBody>
          <a:bodyPr vert="horz" wrap="square" lIns="96859" tIns="48430" rIns="96859" bIns="4843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66" name="Rectangle 6"/>
          <p:cNvSpPr>
            <a:spLocks noGrp="1" noChangeArrowheads="1"/>
          </p:cNvSpPr>
          <p:nvPr>
            <p:ph type="ftr" sz="quarter" idx="4"/>
          </p:nvPr>
        </p:nvSpPr>
        <p:spPr bwMode="auto">
          <a:xfrm>
            <a:off x="2" y="6658555"/>
            <a:ext cx="4003136" cy="351846"/>
          </a:xfrm>
          <a:prstGeom prst="rect">
            <a:avLst/>
          </a:prstGeom>
          <a:noFill/>
          <a:ln w="9525">
            <a:noFill/>
            <a:miter lim="800000"/>
            <a:headEnd/>
            <a:tailEnd/>
          </a:ln>
          <a:effectLst/>
        </p:spPr>
        <p:txBody>
          <a:bodyPr vert="horz" wrap="square" lIns="96859" tIns="48430" rIns="96859" bIns="48430" numCol="1" anchor="b" anchorCtr="0" compatLnSpc="1">
            <a:prstTxWarp prst="textNoShape">
              <a:avLst/>
            </a:prstTxWarp>
          </a:bodyPr>
          <a:lstStyle>
            <a:lvl1pPr defTabSz="968375">
              <a:defRPr sz="1300"/>
            </a:lvl1pPr>
          </a:lstStyle>
          <a:p>
            <a:endParaRPr lang="en-GB"/>
          </a:p>
        </p:txBody>
      </p:sp>
      <p:sp>
        <p:nvSpPr>
          <p:cNvPr id="15367" name="Rectangle 7"/>
          <p:cNvSpPr>
            <a:spLocks noGrp="1" noChangeArrowheads="1"/>
          </p:cNvSpPr>
          <p:nvPr>
            <p:ph type="sldNum" sz="quarter" idx="5"/>
          </p:nvPr>
        </p:nvSpPr>
        <p:spPr bwMode="auto">
          <a:xfrm>
            <a:off x="5232941" y="6658555"/>
            <a:ext cx="4003136" cy="351846"/>
          </a:xfrm>
          <a:prstGeom prst="rect">
            <a:avLst/>
          </a:prstGeom>
          <a:noFill/>
          <a:ln w="9525">
            <a:noFill/>
            <a:miter lim="800000"/>
            <a:headEnd/>
            <a:tailEnd/>
          </a:ln>
          <a:effectLst/>
        </p:spPr>
        <p:txBody>
          <a:bodyPr vert="horz" wrap="square" lIns="96859" tIns="48430" rIns="96859" bIns="48430" numCol="1" anchor="b" anchorCtr="0" compatLnSpc="1">
            <a:prstTxWarp prst="textNoShape">
              <a:avLst/>
            </a:prstTxWarp>
          </a:bodyPr>
          <a:lstStyle>
            <a:lvl1pPr algn="r" defTabSz="968375">
              <a:defRPr sz="1300"/>
            </a:lvl1pPr>
          </a:lstStyle>
          <a:p>
            <a:fld id="{C52A5B67-2ED8-4131-9920-D93B8F5B1798}" type="slidenum">
              <a:rPr lang="en-GB"/>
              <a:pPr/>
              <a:t>‹#›</a:t>
            </a:fld>
            <a:endParaRPr lang="en-GB"/>
          </a:p>
        </p:txBody>
      </p:sp>
    </p:spTree>
    <p:extLst>
      <p:ext uri="{BB962C8B-B14F-4D97-AF65-F5344CB8AC3E}">
        <p14:creationId xmlns:p14="http://schemas.microsoft.com/office/powerpoint/2010/main" val="10642671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FB0BF-A34F-41D5-BDC7-C030EC765A24}" type="slidenum">
              <a:rPr lang="en-GB"/>
              <a:pPr/>
              <a:t>1</a:t>
            </a:fld>
            <a:endParaRPr lang="en-GB" dirty="0"/>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p:txBody>
          <a:bodyPr/>
          <a:lstStyle/>
          <a:p>
            <a:endParaRPr lang="sv-SE" dirty="0"/>
          </a:p>
        </p:txBody>
      </p:sp>
    </p:spTree>
    <p:extLst>
      <p:ext uri="{BB962C8B-B14F-4D97-AF65-F5344CB8AC3E}">
        <p14:creationId xmlns:p14="http://schemas.microsoft.com/office/powerpoint/2010/main" val="3870088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11</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9572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A5B67-2ED8-4131-9920-D93B8F5B1798}" type="slidenum">
              <a:rPr lang="en-GB" smtClean="0"/>
              <a:pPr/>
              <a:t>12</a:t>
            </a:fld>
            <a:endParaRPr lang="en-GB"/>
          </a:p>
        </p:txBody>
      </p:sp>
    </p:spTree>
    <p:extLst>
      <p:ext uri="{BB962C8B-B14F-4D97-AF65-F5344CB8AC3E}">
        <p14:creationId xmlns:p14="http://schemas.microsoft.com/office/powerpoint/2010/main" val="782709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13</a:t>
            </a:fld>
            <a:endParaRPr lang="en-GB"/>
          </a:p>
        </p:txBody>
      </p:sp>
    </p:spTree>
    <p:extLst>
      <p:ext uri="{BB962C8B-B14F-4D97-AF65-F5344CB8AC3E}">
        <p14:creationId xmlns:p14="http://schemas.microsoft.com/office/powerpoint/2010/main" val="436940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A5B67-2ED8-4131-9920-D93B8F5B1798}" type="slidenum">
              <a:rPr lang="en-GB" smtClean="0"/>
              <a:pPr/>
              <a:t>14</a:t>
            </a:fld>
            <a:endParaRPr lang="en-GB"/>
          </a:p>
        </p:txBody>
      </p:sp>
    </p:spTree>
    <p:extLst>
      <p:ext uri="{BB962C8B-B14F-4D97-AF65-F5344CB8AC3E}">
        <p14:creationId xmlns:p14="http://schemas.microsoft.com/office/powerpoint/2010/main" val="239197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15</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8496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16</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3765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17</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8133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18</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05409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A5B67-2ED8-4131-9920-D93B8F5B1798}" type="slidenum">
              <a:rPr lang="en-GB" smtClean="0"/>
              <a:pPr/>
              <a:t>19</a:t>
            </a:fld>
            <a:endParaRPr lang="en-GB"/>
          </a:p>
        </p:txBody>
      </p:sp>
    </p:spTree>
    <p:extLst>
      <p:ext uri="{BB962C8B-B14F-4D97-AF65-F5344CB8AC3E}">
        <p14:creationId xmlns:p14="http://schemas.microsoft.com/office/powerpoint/2010/main" val="3620970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20</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31529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CF465-F049-4D6E-91AB-6462144578AB}" type="slidenum">
              <a:rPr lang="en-GB"/>
              <a:pPr/>
              <a:t>3</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157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21</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40520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22</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2759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23</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0464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24</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4913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25</a:t>
            </a:fld>
            <a:endParaRPr lang="en-GB"/>
          </a:p>
        </p:txBody>
      </p:sp>
    </p:spTree>
    <p:extLst>
      <p:ext uri="{BB962C8B-B14F-4D97-AF65-F5344CB8AC3E}">
        <p14:creationId xmlns:p14="http://schemas.microsoft.com/office/powerpoint/2010/main" val="3528247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26</a:t>
            </a:fld>
            <a:endParaRPr lang="en-GB"/>
          </a:p>
        </p:txBody>
      </p:sp>
    </p:spTree>
    <p:extLst>
      <p:ext uri="{BB962C8B-B14F-4D97-AF65-F5344CB8AC3E}">
        <p14:creationId xmlns:p14="http://schemas.microsoft.com/office/powerpoint/2010/main" val="946430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27</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76770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28</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5904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29</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6921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30</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3778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a:t>
            </a:fld>
            <a:endParaRPr lang="en-GB"/>
          </a:p>
        </p:txBody>
      </p:sp>
    </p:spTree>
    <p:extLst>
      <p:ext uri="{BB962C8B-B14F-4D97-AF65-F5344CB8AC3E}">
        <p14:creationId xmlns:p14="http://schemas.microsoft.com/office/powerpoint/2010/main" val="27796668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31</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7125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32</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09513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33</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8481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36</a:t>
            </a:fld>
            <a:endParaRPr lang="en-US" dirty="0"/>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656714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87ED-C6B6-4CE7-9AB3-E116F9F7ED25}" type="slidenum">
              <a:rPr lang="en-US"/>
              <a:pPr/>
              <a:t>37</a:t>
            </a:fld>
            <a:endParaRPr lang="en-US" dirty="0"/>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598744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42</a:t>
            </a:fld>
            <a:endParaRPr lang="en-GB"/>
          </a:p>
        </p:txBody>
      </p:sp>
    </p:spTree>
    <p:extLst>
      <p:ext uri="{BB962C8B-B14F-4D97-AF65-F5344CB8AC3E}">
        <p14:creationId xmlns:p14="http://schemas.microsoft.com/office/powerpoint/2010/main" val="3073597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43</a:t>
            </a:fld>
            <a:endParaRPr lang="en-GB"/>
          </a:p>
        </p:txBody>
      </p:sp>
    </p:spTree>
    <p:extLst>
      <p:ext uri="{BB962C8B-B14F-4D97-AF65-F5344CB8AC3E}">
        <p14:creationId xmlns:p14="http://schemas.microsoft.com/office/powerpoint/2010/main" val="1973406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44</a:t>
            </a:fld>
            <a:endParaRPr lang="en-GB"/>
          </a:p>
        </p:txBody>
      </p:sp>
    </p:spTree>
    <p:extLst>
      <p:ext uri="{BB962C8B-B14F-4D97-AF65-F5344CB8AC3E}">
        <p14:creationId xmlns:p14="http://schemas.microsoft.com/office/powerpoint/2010/main" val="8651872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45</a:t>
            </a:fld>
            <a:endParaRPr lang="en-GB"/>
          </a:p>
        </p:txBody>
      </p:sp>
    </p:spTree>
    <p:extLst>
      <p:ext uri="{BB962C8B-B14F-4D97-AF65-F5344CB8AC3E}">
        <p14:creationId xmlns:p14="http://schemas.microsoft.com/office/powerpoint/2010/main" val="2476831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46</a:t>
            </a:fld>
            <a:endParaRPr lang="en-GB"/>
          </a:p>
        </p:txBody>
      </p:sp>
    </p:spTree>
    <p:extLst>
      <p:ext uri="{BB962C8B-B14F-4D97-AF65-F5344CB8AC3E}">
        <p14:creationId xmlns:p14="http://schemas.microsoft.com/office/powerpoint/2010/main" val="3967517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CF465-F049-4D6E-91AB-6462144578AB}" type="slidenum">
              <a:rPr lang="en-GB"/>
              <a:pPr/>
              <a:t>5</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06625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47</a:t>
            </a:fld>
            <a:endParaRPr lang="en-GB"/>
          </a:p>
        </p:txBody>
      </p:sp>
    </p:spTree>
    <p:extLst>
      <p:ext uri="{BB962C8B-B14F-4D97-AF65-F5344CB8AC3E}">
        <p14:creationId xmlns:p14="http://schemas.microsoft.com/office/powerpoint/2010/main" val="31070678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48</a:t>
            </a:fld>
            <a:endParaRPr lang="en-GB"/>
          </a:p>
        </p:txBody>
      </p:sp>
    </p:spTree>
    <p:extLst>
      <p:ext uri="{BB962C8B-B14F-4D97-AF65-F5344CB8AC3E}">
        <p14:creationId xmlns:p14="http://schemas.microsoft.com/office/powerpoint/2010/main" val="15180589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49</a:t>
            </a:fld>
            <a:endParaRPr lang="en-GB"/>
          </a:p>
        </p:txBody>
      </p:sp>
    </p:spTree>
    <p:extLst>
      <p:ext uri="{BB962C8B-B14F-4D97-AF65-F5344CB8AC3E}">
        <p14:creationId xmlns:p14="http://schemas.microsoft.com/office/powerpoint/2010/main" val="14679231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50</a:t>
            </a:fld>
            <a:endParaRPr lang="en-GB"/>
          </a:p>
        </p:txBody>
      </p:sp>
    </p:spTree>
    <p:extLst>
      <p:ext uri="{BB962C8B-B14F-4D97-AF65-F5344CB8AC3E}">
        <p14:creationId xmlns:p14="http://schemas.microsoft.com/office/powerpoint/2010/main" val="19705169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51</a:t>
            </a:fld>
            <a:endParaRPr lang="en-GB"/>
          </a:p>
        </p:txBody>
      </p:sp>
    </p:spTree>
    <p:extLst>
      <p:ext uri="{BB962C8B-B14F-4D97-AF65-F5344CB8AC3E}">
        <p14:creationId xmlns:p14="http://schemas.microsoft.com/office/powerpoint/2010/main" val="26897886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48990-8C35-4C8D-9B52-9BEB25AEA2E5}" type="slidenum">
              <a:rPr lang="en-GB"/>
              <a:pPr/>
              <a:t>52</a:t>
            </a:fld>
            <a:endParaRPr lang="en-GB"/>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595144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48990-8C35-4C8D-9B52-9BEB25AEA2E5}" type="slidenum">
              <a:rPr lang="en-GB"/>
              <a:pPr/>
              <a:t>53</a:t>
            </a:fld>
            <a:endParaRPr lang="en-GB"/>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15902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54</a:t>
            </a:fld>
            <a:endParaRPr lang="en-GB"/>
          </a:p>
        </p:txBody>
      </p:sp>
    </p:spTree>
    <p:extLst>
      <p:ext uri="{BB962C8B-B14F-4D97-AF65-F5344CB8AC3E}">
        <p14:creationId xmlns:p14="http://schemas.microsoft.com/office/powerpoint/2010/main" val="4750923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55</a:t>
            </a:fld>
            <a:endParaRPr lang="en-GB"/>
          </a:p>
        </p:txBody>
      </p:sp>
    </p:spTree>
    <p:extLst>
      <p:ext uri="{BB962C8B-B14F-4D97-AF65-F5344CB8AC3E}">
        <p14:creationId xmlns:p14="http://schemas.microsoft.com/office/powerpoint/2010/main" val="11789260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56</a:t>
            </a:fld>
            <a:endParaRPr lang="en-GB"/>
          </a:p>
        </p:txBody>
      </p:sp>
    </p:spTree>
    <p:extLst>
      <p:ext uri="{BB962C8B-B14F-4D97-AF65-F5344CB8AC3E}">
        <p14:creationId xmlns:p14="http://schemas.microsoft.com/office/powerpoint/2010/main" val="293667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CF465-F049-4D6E-91AB-6462144578AB}" type="slidenum">
              <a:rPr lang="en-GB"/>
              <a:pPr/>
              <a:t>6</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97979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4BCBB-7EF7-4159-876C-E09328ADA2C4}" type="slidenum">
              <a:rPr lang="en-GB"/>
              <a:pPr/>
              <a:t>57</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42351385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59</a:t>
            </a:fld>
            <a:endParaRPr lang="en-GB"/>
          </a:p>
        </p:txBody>
      </p:sp>
    </p:spTree>
    <p:extLst>
      <p:ext uri="{BB962C8B-B14F-4D97-AF65-F5344CB8AC3E}">
        <p14:creationId xmlns:p14="http://schemas.microsoft.com/office/powerpoint/2010/main" val="1240668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24B0A-F8C3-43C4-AD33-389EF29B71A7}" type="slidenum">
              <a:rPr lang="en-GB"/>
              <a:pPr/>
              <a:t>7</a:t>
            </a:fld>
            <a:endParaRPr lang="en-GB"/>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295037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D929D-81CE-458C-8788-5BC9F6125DD2}" type="slidenum">
              <a:rPr lang="en-GB"/>
              <a:pPr/>
              <a:t>8</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679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9</a:t>
            </a:fld>
            <a:endParaRPr lang="en-GB"/>
          </a:p>
        </p:txBody>
      </p:sp>
    </p:spTree>
    <p:extLst>
      <p:ext uri="{BB962C8B-B14F-4D97-AF65-F5344CB8AC3E}">
        <p14:creationId xmlns:p14="http://schemas.microsoft.com/office/powerpoint/2010/main" val="61381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A5B67-2ED8-4131-9920-D93B8F5B1798}" type="slidenum">
              <a:rPr lang="en-GB" smtClean="0"/>
              <a:pPr/>
              <a:t>10</a:t>
            </a:fld>
            <a:endParaRPr lang="en-GB"/>
          </a:p>
        </p:txBody>
      </p:sp>
    </p:spTree>
    <p:extLst>
      <p:ext uri="{BB962C8B-B14F-4D97-AF65-F5344CB8AC3E}">
        <p14:creationId xmlns:p14="http://schemas.microsoft.com/office/powerpoint/2010/main" val="415204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US" smtClean="0"/>
              <a:t>ES WC 2015</a:t>
            </a:r>
            <a:endParaRPr lang="en-GB"/>
          </a:p>
        </p:txBody>
      </p:sp>
      <p:sp>
        <p:nvSpPr>
          <p:cNvPr id="6" name="Slide Number Placeholder 5"/>
          <p:cNvSpPr>
            <a:spLocks noGrp="1"/>
          </p:cNvSpPr>
          <p:nvPr>
            <p:ph type="sldNum" sz="quarter" idx="12"/>
          </p:nvPr>
        </p:nvSpPr>
        <p:spPr/>
        <p:txBody>
          <a:bodyPr/>
          <a:lstStyle>
            <a:lvl1pPr>
              <a:defRPr/>
            </a:lvl1pPr>
          </a:lstStyle>
          <a:p>
            <a:fld id="{05C23C2F-EA5F-44FB-96DF-7305919D492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US" smtClean="0"/>
              <a:t>ES WC 2015</a:t>
            </a:r>
            <a:endParaRPr lang="en-GB"/>
          </a:p>
        </p:txBody>
      </p:sp>
      <p:sp>
        <p:nvSpPr>
          <p:cNvPr id="6" name="Slide Number Placeholder 5"/>
          <p:cNvSpPr>
            <a:spLocks noGrp="1"/>
          </p:cNvSpPr>
          <p:nvPr>
            <p:ph type="sldNum" sz="quarter" idx="12"/>
          </p:nvPr>
        </p:nvSpPr>
        <p:spPr/>
        <p:txBody>
          <a:bodyPr/>
          <a:lstStyle>
            <a:lvl1pPr>
              <a:defRPr/>
            </a:lvl1pPr>
          </a:lstStyle>
          <a:p>
            <a:fld id="{5BAAB3DC-B79E-43BB-8A48-24136308E4A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US" smtClean="0"/>
              <a:t>ES WC 2015</a:t>
            </a:r>
            <a:endParaRPr lang="en-GB"/>
          </a:p>
        </p:txBody>
      </p:sp>
      <p:sp>
        <p:nvSpPr>
          <p:cNvPr id="6" name="Slide Number Placeholder 5"/>
          <p:cNvSpPr>
            <a:spLocks noGrp="1"/>
          </p:cNvSpPr>
          <p:nvPr>
            <p:ph type="sldNum" sz="quarter" idx="12"/>
          </p:nvPr>
        </p:nvSpPr>
        <p:spPr/>
        <p:txBody>
          <a:bodyPr/>
          <a:lstStyle>
            <a:lvl1pPr>
              <a:defRPr/>
            </a:lvl1pPr>
          </a:lstStyle>
          <a:p>
            <a:fld id="{08838AAB-3855-488D-832A-77B5EDF0266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US" smtClean="0"/>
              <a:t>ES WC 2015</a:t>
            </a:r>
            <a:endParaRPr lang="en-GB"/>
          </a:p>
        </p:txBody>
      </p:sp>
      <p:sp>
        <p:nvSpPr>
          <p:cNvPr id="6" name="Slide Number Placeholder 5"/>
          <p:cNvSpPr>
            <a:spLocks noGrp="1"/>
          </p:cNvSpPr>
          <p:nvPr>
            <p:ph type="sldNum" sz="quarter" idx="12"/>
          </p:nvPr>
        </p:nvSpPr>
        <p:spPr/>
        <p:txBody>
          <a:bodyPr/>
          <a:lstStyle>
            <a:lvl1pPr>
              <a:defRPr/>
            </a:lvl1pPr>
          </a:lstStyle>
          <a:p>
            <a:fld id="{386FEBFF-93DC-4DCC-BB82-F0B13A0EB64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US" smtClean="0"/>
              <a:t>ES WC 2015</a:t>
            </a:r>
            <a:endParaRPr lang="en-GB"/>
          </a:p>
        </p:txBody>
      </p:sp>
      <p:sp>
        <p:nvSpPr>
          <p:cNvPr id="6" name="Slide Number Placeholder 5"/>
          <p:cNvSpPr>
            <a:spLocks noGrp="1"/>
          </p:cNvSpPr>
          <p:nvPr>
            <p:ph type="sldNum" sz="quarter" idx="12"/>
          </p:nvPr>
        </p:nvSpPr>
        <p:spPr/>
        <p:txBody>
          <a:bodyPr/>
          <a:lstStyle>
            <a:lvl1pPr>
              <a:defRPr/>
            </a:lvl1pPr>
          </a:lstStyle>
          <a:p>
            <a:fld id="{30858C06-9EF1-4638-AF99-929E8185661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US" smtClean="0"/>
              <a:t>ES WC 2015</a:t>
            </a:r>
            <a:endParaRPr lang="en-GB"/>
          </a:p>
        </p:txBody>
      </p:sp>
      <p:sp>
        <p:nvSpPr>
          <p:cNvPr id="7" name="Slide Number Placeholder 6"/>
          <p:cNvSpPr>
            <a:spLocks noGrp="1"/>
          </p:cNvSpPr>
          <p:nvPr>
            <p:ph type="sldNum" sz="quarter" idx="12"/>
          </p:nvPr>
        </p:nvSpPr>
        <p:spPr/>
        <p:txBody>
          <a:bodyPr/>
          <a:lstStyle>
            <a:lvl1pPr>
              <a:defRPr/>
            </a:lvl1pPr>
          </a:lstStyle>
          <a:p>
            <a:fld id="{848CB5FF-4CBF-49EC-B31F-43DC1126C3E0}"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r>
              <a:rPr lang="en-US" smtClean="0"/>
              <a:t>ES WC 2015</a:t>
            </a:r>
            <a:endParaRPr lang="en-GB"/>
          </a:p>
        </p:txBody>
      </p:sp>
      <p:sp>
        <p:nvSpPr>
          <p:cNvPr id="9" name="Slide Number Placeholder 8"/>
          <p:cNvSpPr>
            <a:spLocks noGrp="1"/>
          </p:cNvSpPr>
          <p:nvPr>
            <p:ph type="sldNum" sz="quarter" idx="12"/>
          </p:nvPr>
        </p:nvSpPr>
        <p:spPr/>
        <p:txBody>
          <a:bodyPr/>
          <a:lstStyle>
            <a:lvl1pPr>
              <a:defRPr/>
            </a:lvl1pPr>
          </a:lstStyle>
          <a:p>
            <a:fld id="{144F89B5-3DC4-405A-9616-243EF2518FBF}"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US" smtClean="0"/>
              <a:t>ES WC 2015</a:t>
            </a:r>
            <a:endParaRPr lang="en-GB"/>
          </a:p>
        </p:txBody>
      </p:sp>
      <p:sp>
        <p:nvSpPr>
          <p:cNvPr id="5" name="Slide Number Placeholder 4"/>
          <p:cNvSpPr>
            <a:spLocks noGrp="1"/>
          </p:cNvSpPr>
          <p:nvPr>
            <p:ph type="sldNum" sz="quarter" idx="12"/>
          </p:nvPr>
        </p:nvSpPr>
        <p:spPr/>
        <p:txBody>
          <a:bodyPr/>
          <a:lstStyle>
            <a:lvl1pPr>
              <a:defRPr/>
            </a:lvl1pPr>
          </a:lstStyle>
          <a:p>
            <a:fld id="{4B28A977-85C9-47C8-A16B-3A171393FACF}"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r>
              <a:rPr lang="en-US" smtClean="0"/>
              <a:t>ES WC 2015</a:t>
            </a:r>
            <a:endParaRPr lang="en-GB"/>
          </a:p>
        </p:txBody>
      </p:sp>
      <p:sp>
        <p:nvSpPr>
          <p:cNvPr id="4" name="Slide Number Placeholder 3"/>
          <p:cNvSpPr>
            <a:spLocks noGrp="1"/>
          </p:cNvSpPr>
          <p:nvPr>
            <p:ph type="sldNum" sz="quarter" idx="12"/>
          </p:nvPr>
        </p:nvSpPr>
        <p:spPr/>
        <p:txBody>
          <a:bodyPr/>
          <a:lstStyle>
            <a:lvl1pPr>
              <a:defRPr/>
            </a:lvl1pPr>
          </a:lstStyle>
          <a:p>
            <a:fld id="{9EDFB7C3-1AA3-4062-A83B-8A800C4E3EBA}"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US" smtClean="0"/>
              <a:t>ES WC 2015</a:t>
            </a:r>
            <a:endParaRPr lang="en-GB"/>
          </a:p>
        </p:txBody>
      </p:sp>
      <p:sp>
        <p:nvSpPr>
          <p:cNvPr id="7" name="Slide Number Placeholder 6"/>
          <p:cNvSpPr>
            <a:spLocks noGrp="1"/>
          </p:cNvSpPr>
          <p:nvPr>
            <p:ph type="sldNum" sz="quarter" idx="12"/>
          </p:nvPr>
        </p:nvSpPr>
        <p:spPr/>
        <p:txBody>
          <a:bodyPr/>
          <a:lstStyle>
            <a:lvl1pPr>
              <a:defRPr/>
            </a:lvl1pPr>
          </a:lstStyle>
          <a:p>
            <a:fld id="{EB4216AB-68B8-4EC2-8B9E-91A1281C1787}"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US" smtClean="0"/>
              <a:t>ES WC 2015</a:t>
            </a:r>
            <a:endParaRPr lang="en-GB"/>
          </a:p>
        </p:txBody>
      </p:sp>
      <p:sp>
        <p:nvSpPr>
          <p:cNvPr id="7" name="Slide Number Placeholder 6"/>
          <p:cNvSpPr>
            <a:spLocks noGrp="1"/>
          </p:cNvSpPr>
          <p:nvPr>
            <p:ph type="sldNum" sz="quarter" idx="12"/>
          </p:nvPr>
        </p:nvSpPr>
        <p:spPr/>
        <p:txBody>
          <a:bodyPr/>
          <a:lstStyle>
            <a:lvl1pPr>
              <a:defRPr/>
            </a:lvl1pPr>
          </a:lstStyle>
          <a:p>
            <a:fld id="{E7A2A254-9274-44B9-8502-A25A4881460D}"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ES WC 2015</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0F0970-35E3-48C2-B600-C4931A73448F}"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088" y="981075"/>
            <a:ext cx="7620000" cy="1584325"/>
          </a:xfrm>
        </p:spPr>
        <p:txBody>
          <a:bodyPr/>
          <a:lstStyle/>
          <a:p>
            <a:r>
              <a:rPr lang="en-US" sz="4000" b="1" dirty="0" smtClean="0"/>
              <a:t>Empirical Analysis and Auction Design</a:t>
            </a:r>
            <a:endParaRPr lang="en-GB" sz="4000" dirty="0"/>
          </a:p>
        </p:txBody>
      </p:sp>
      <p:sp>
        <p:nvSpPr>
          <p:cNvPr id="4099" name="Rectangle 3"/>
          <p:cNvSpPr>
            <a:spLocks noGrp="1" noChangeArrowheads="1"/>
          </p:cNvSpPr>
          <p:nvPr>
            <p:ph type="subTitle" idx="1"/>
          </p:nvPr>
        </p:nvSpPr>
        <p:spPr>
          <a:xfrm>
            <a:off x="1371600" y="2852936"/>
            <a:ext cx="6400800" cy="2952552"/>
          </a:xfrm>
        </p:spPr>
        <p:txBody>
          <a:bodyPr/>
          <a:lstStyle/>
          <a:p>
            <a:pPr>
              <a:spcBef>
                <a:spcPct val="0"/>
              </a:spcBef>
            </a:pPr>
            <a:r>
              <a:rPr lang="en-US" sz="2400" dirty="0" smtClean="0"/>
              <a:t>Ken Hendricks</a:t>
            </a:r>
          </a:p>
          <a:p>
            <a:pPr>
              <a:spcBef>
                <a:spcPct val="0"/>
              </a:spcBef>
            </a:pPr>
            <a:r>
              <a:rPr lang="en-US" sz="2400" dirty="0" smtClean="0"/>
              <a:t>University of Wisconsin</a:t>
            </a:r>
          </a:p>
          <a:p>
            <a:pPr>
              <a:spcBef>
                <a:spcPct val="0"/>
              </a:spcBef>
            </a:pPr>
            <a:endParaRPr lang="en-US" sz="2400" dirty="0" smtClean="0"/>
          </a:p>
          <a:p>
            <a:pPr>
              <a:spcBef>
                <a:spcPct val="0"/>
              </a:spcBef>
            </a:pPr>
            <a:r>
              <a:rPr lang="en-US" sz="2400" dirty="0" smtClean="0"/>
              <a:t>Robert </a:t>
            </a:r>
            <a:r>
              <a:rPr lang="en-US" sz="2400" dirty="0"/>
              <a:t>Porter</a:t>
            </a:r>
          </a:p>
          <a:p>
            <a:pPr>
              <a:spcBef>
                <a:spcPct val="0"/>
              </a:spcBef>
            </a:pPr>
            <a:r>
              <a:rPr lang="en-US" sz="2400" dirty="0"/>
              <a:t>Northwestern </a:t>
            </a:r>
            <a:r>
              <a:rPr lang="en-US" sz="2400" dirty="0" smtClean="0"/>
              <a:t>University</a:t>
            </a:r>
          </a:p>
          <a:p>
            <a:pPr>
              <a:spcBef>
                <a:spcPct val="0"/>
              </a:spcBef>
            </a:pPr>
            <a:endParaRPr lang="en-US" sz="2400" dirty="0" smtClean="0"/>
          </a:p>
          <a:p>
            <a:pPr>
              <a:spcBef>
                <a:spcPct val="0"/>
              </a:spcBef>
            </a:pPr>
            <a:r>
              <a:rPr lang="en-US" sz="2400" dirty="0" smtClean="0"/>
              <a:t>ESWC Montreal</a:t>
            </a:r>
          </a:p>
          <a:p>
            <a:pPr>
              <a:spcBef>
                <a:spcPct val="0"/>
              </a:spcBef>
            </a:pPr>
            <a:r>
              <a:rPr lang="en-US" sz="2400" dirty="0" smtClean="0"/>
              <a:t>August 17, </a:t>
            </a:r>
            <a:r>
              <a:rPr lang="en-GB" sz="2400" dirty="0" smtClean="0"/>
              <a:t>2015</a:t>
            </a: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ES WC 2015</a:t>
            </a:r>
            <a:endParaRPr lang="en-GB"/>
          </a:p>
        </p:txBody>
      </p:sp>
      <p:sp>
        <p:nvSpPr>
          <p:cNvPr id="5" name="Slide Number Placeholder 5"/>
          <p:cNvSpPr>
            <a:spLocks noGrp="1"/>
          </p:cNvSpPr>
          <p:nvPr>
            <p:ph type="sldNum" sz="quarter" idx="12"/>
          </p:nvPr>
        </p:nvSpPr>
        <p:spPr/>
        <p:txBody>
          <a:bodyPr/>
          <a:lstStyle/>
          <a:p>
            <a:fld id="{C53FAD7D-D7E3-42D1-9B32-9BD949CEA40A}" type="slidenum">
              <a:rPr lang="en-GB"/>
              <a:pPr/>
              <a:t>10</a:t>
            </a:fld>
            <a:endParaRPr lang="en-GB"/>
          </a:p>
        </p:txBody>
      </p:sp>
      <p:sp>
        <p:nvSpPr>
          <p:cNvPr id="67586" name="Rectangle 2"/>
          <p:cNvSpPr>
            <a:spLocks noGrp="1" noChangeArrowheads="1"/>
          </p:cNvSpPr>
          <p:nvPr>
            <p:ph type="title"/>
          </p:nvPr>
        </p:nvSpPr>
        <p:spPr>
          <a:xfrm>
            <a:off x="685800" y="428604"/>
            <a:ext cx="7772400" cy="785818"/>
          </a:xfrm>
        </p:spPr>
        <p:txBody>
          <a:bodyPr/>
          <a:lstStyle/>
          <a:p>
            <a:r>
              <a:rPr lang="en-US" sz="3200" b="1" dirty="0"/>
              <a:t>Special Cases</a:t>
            </a:r>
          </a:p>
        </p:txBody>
      </p:sp>
      <p:sp>
        <p:nvSpPr>
          <p:cNvPr id="67587" name="Rectangle 3"/>
          <p:cNvSpPr>
            <a:spLocks noGrp="1" noChangeArrowheads="1"/>
          </p:cNvSpPr>
          <p:nvPr>
            <p:ph type="body" idx="1"/>
          </p:nvPr>
        </p:nvSpPr>
        <p:spPr>
          <a:xfrm>
            <a:off x="684213" y="1285860"/>
            <a:ext cx="7772400" cy="4714907"/>
          </a:xfrm>
        </p:spPr>
        <p:txBody>
          <a:bodyPr/>
          <a:lstStyle/>
          <a:p>
            <a:pPr>
              <a:buFontTx/>
              <a:buNone/>
            </a:pPr>
            <a:r>
              <a:rPr lang="en-US" sz="2000" b="1" i="1" dirty="0"/>
              <a:t>Private Values (PV)</a:t>
            </a:r>
            <a:r>
              <a:rPr lang="en-US" sz="2000" dirty="0"/>
              <a:t>:  </a:t>
            </a:r>
            <a:endParaRPr lang="en-US" sz="2000" dirty="0" smtClean="0"/>
          </a:p>
          <a:p>
            <a:pPr>
              <a:buFontTx/>
              <a:buNone/>
            </a:pPr>
            <a:r>
              <a:rPr lang="en-US" sz="2000" dirty="0" smtClean="0"/>
              <a:t>			u(</a:t>
            </a:r>
            <a:r>
              <a:rPr lang="en-US" sz="2000" dirty="0" err="1" smtClean="0"/>
              <a:t>X</a:t>
            </a:r>
            <a:r>
              <a:rPr lang="en-US" sz="2000" baseline="-25000" dirty="0" err="1" smtClean="0"/>
              <a:t>i</a:t>
            </a:r>
            <a:r>
              <a:rPr lang="en-US" sz="2000" dirty="0" err="1" smtClean="0"/>
              <a:t>,V</a:t>
            </a:r>
            <a:r>
              <a:rPr lang="en-US" sz="2000" dirty="0"/>
              <a:t>) = X</a:t>
            </a:r>
            <a:r>
              <a:rPr lang="en-US" sz="2000" baseline="-25000" dirty="0"/>
              <a:t>i</a:t>
            </a:r>
            <a:r>
              <a:rPr lang="en-US" sz="2000" dirty="0"/>
              <a:t> </a:t>
            </a:r>
          </a:p>
          <a:p>
            <a:pPr>
              <a:buFontTx/>
              <a:buNone/>
            </a:pPr>
            <a:r>
              <a:rPr lang="en-US" sz="2000" dirty="0"/>
              <a:t>	</a:t>
            </a:r>
            <a:r>
              <a:rPr lang="en-US" sz="2000" dirty="0" smtClean="0"/>
              <a:t>The important restriction here is:</a:t>
            </a:r>
          </a:p>
          <a:p>
            <a:pPr>
              <a:buFontTx/>
              <a:buNone/>
            </a:pPr>
            <a:r>
              <a:rPr lang="en-US" sz="2000" dirty="0" smtClean="0"/>
              <a:t>	</a:t>
            </a:r>
            <a:r>
              <a:rPr lang="en-US" sz="2000" dirty="0"/>
              <a:t>	</a:t>
            </a:r>
            <a:r>
              <a:rPr lang="en-US" sz="2000" dirty="0" smtClean="0"/>
              <a:t>	E[u(</a:t>
            </a:r>
            <a:r>
              <a:rPr lang="en-US" sz="2000" dirty="0" err="1" smtClean="0"/>
              <a:t>X</a:t>
            </a:r>
            <a:r>
              <a:rPr lang="en-US" sz="2000" baseline="-25000" dirty="0" err="1" smtClean="0"/>
              <a:t>i</a:t>
            </a:r>
            <a:r>
              <a:rPr lang="en-US" sz="2000" dirty="0" err="1" smtClean="0"/>
              <a:t>,V</a:t>
            </a:r>
            <a:r>
              <a:rPr lang="en-US" sz="2000" dirty="0" smtClean="0"/>
              <a:t>)| X] = E[u(</a:t>
            </a:r>
            <a:r>
              <a:rPr lang="en-US" sz="2000" dirty="0" err="1" smtClean="0"/>
              <a:t>X</a:t>
            </a:r>
            <a:r>
              <a:rPr lang="en-US" sz="2000" baseline="-25000" dirty="0" err="1" smtClean="0"/>
              <a:t>i</a:t>
            </a:r>
            <a:r>
              <a:rPr lang="en-US" sz="2000" dirty="0" err="1" smtClean="0"/>
              <a:t>,V</a:t>
            </a:r>
            <a:r>
              <a:rPr lang="en-US" sz="2000" dirty="0" smtClean="0"/>
              <a:t>)| X</a:t>
            </a:r>
            <a:r>
              <a:rPr lang="en-US" sz="2000" baseline="-25000" dirty="0" smtClean="0"/>
              <a:t>i</a:t>
            </a:r>
            <a:r>
              <a:rPr lang="en-US" sz="2000" dirty="0" smtClean="0"/>
              <a:t>]</a:t>
            </a:r>
          </a:p>
          <a:p>
            <a:pPr>
              <a:buFontTx/>
              <a:buNone/>
            </a:pPr>
            <a:r>
              <a:rPr lang="en-US" sz="2000" dirty="0" smtClean="0"/>
              <a:t>	Can </a:t>
            </a:r>
            <a:r>
              <a:rPr lang="en-US" sz="2000" dirty="0"/>
              <a:t>normalize the signal X</a:t>
            </a:r>
            <a:r>
              <a:rPr lang="en-US" sz="2000" baseline="-25000" dirty="0"/>
              <a:t>i</a:t>
            </a:r>
            <a:r>
              <a:rPr lang="en-US" sz="2000" dirty="0"/>
              <a:t> to be an unbiased estimator of </a:t>
            </a:r>
            <a:r>
              <a:rPr lang="en-US" sz="2000" dirty="0" smtClean="0"/>
              <a:t>valuation</a:t>
            </a:r>
            <a:r>
              <a:rPr lang="en-US" sz="2000" dirty="0"/>
              <a:t>: </a:t>
            </a:r>
          </a:p>
          <a:p>
            <a:pPr>
              <a:buFontTx/>
              <a:buNone/>
            </a:pPr>
            <a:r>
              <a:rPr lang="en-US" sz="2000" dirty="0"/>
              <a:t>		</a:t>
            </a:r>
            <a:r>
              <a:rPr lang="en-US" sz="2000" dirty="0" smtClean="0"/>
              <a:t>	X</a:t>
            </a:r>
            <a:r>
              <a:rPr lang="en-US" sz="2000" baseline="-25000" dirty="0" smtClean="0"/>
              <a:t>i </a:t>
            </a:r>
            <a:r>
              <a:rPr lang="en-US" sz="2000" dirty="0"/>
              <a:t>= E[u(</a:t>
            </a:r>
            <a:r>
              <a:rPr lang="en-US" sz="2000" dirty="0" err="1"/>
              <a:t>X</a:t>
            </a:r>
            <a:r>
              <a:rPr lang="en-US" sz="2000" baseline="-25000" dirty="0" err="1"/>
              <a:t>i</a:t>
            </a:r>
            <a:r>
              <a:rPr lang="en-US" sz="2000" dirty="0" err="1"/>
              <a:t>,V</a:t>
            </a:r>
            <a:r>
              <a:rPr lang="en-US" sz="2000" dirty="0"/>
              <a:t>)| X</a:t>
            </a:r>
            <a:r>
              <a:rPr lang="en-US" sz="2000" baseline="-25000" dirty="0"/>
              <a:t>i</a:t>
            </a:r>
            <a:r>
              <a:rPr lang="en-US" sz="2000" dirty="0" smtClean="0"/>
              <a:t>]</a:t>
            </a:r>
            <a:endParaRPr lang="en-US" sz="2000" dirty="0"/>
          </a:p>
          <a:p>
            <a:pPr lvl="1"/>
            <a:r>
              <a:rPr lang="en-US" sz="2000" dirty="0" smtClean="0"/>
              <a:t>Independent PV (IPV):  </a:t>
            </a:r>
          </a:p>
          <a:p>
            <a:pPr marL="457200" lvl="1" indent="0">
              <a:buNone/>
            </a:pPr>
            <a:r>
              <a:rPr lang="en-US" sz="2000" dirty="0"/>
              <a:t>	 </a:t>
            </a:r>
            <a:r>
              <a:rPr lang="en-US" sz="2000" dirty="0" smtClean="0"/>
              <a:t>X</a:t>
            </a:r>
            <a:r>
              <a:rPr lang="en-US" sz="2000" baseline="-25000" dirty="0" smtClean="0"/>
              <a:t>i</a:t>
            </a:r>
            <a:r>
              <a:rPr lang="en-US" sz="2000" dirty="0" smtClean="0"/>
              <a:t>’s </a:t>
            </a:r>
            <a:r>
              <a:rPr lang="en-US" sz="2000" dirty="0" err="1" smtClean="0"/>
              <a:t>iid</a:t>
            </a:r>
            <a:r>
              <a:rPr lang="en-US" sz="2000" dirty="0" smtClean="0"/>
              <a:t> with marginal distribution function </a:t>
            </a:r>
            <a:r>
              <a:rPr lang="en-US" sz="2000" dirty="0" err="1" smtClean="0"/>
              <a:t>F</a:t>
            </a:r>
            <a:r>
              <a:rPr lang="en-US" sz="2000" baseline="-25000" dirty="0" err="1" smtClean="0"/>
              <a:t>x</a:t>
            </a:r>
            <a:r>
              <a:rPr lang="en-US" sz="2000" dirty="0" smtClean="0"/>
              <a:t>  </a:t>
            </a:r>
            <a:endParaRPr lang="en-US" sz="2000" dirty="0"/>
          </a:p>
          <a:p>
            <a:pPr lvl="1">
              <a:spcAft>
                <a:spcPts val="600"/>
              </a:spcAft>
            </a:pPr>
            <a:r>
              <a:rPr lang="en-US" sz="2000" dirty="0" smtClean="0"/>
              <a:t>Affiliated PV (APV): </a:t>
            </a:r>
            <a:r>
              <a:rPr lang="en-US" sz="2000" dirty="0"/>
              <a:t>X</a:t>
            </a:r>
            <a:r>
              <a:rPr lang="en-US" sz="2000" baseline="-25000" dirty="0"/>
              <a:t>i</a:t>
            </a:r>
            <a:r>
              <a:rPr lang="en-US" sz="2000" dirty="0"/>
              <a:t>’s are affiliated.</a:t>
            </a:r>
          </a:p>
          <a:p>
            <a:pPr>
              <a:buFontTx/>
              <a:buNone/>
            </a:pPr>
            <a:r>
              <a:rPr lang="en-US" sz="2000" dirty="0" smtClean="0"/>
              <a:t>If </a:t>
            </a:r>
            <a:r>
              <a:rPr lang="en-US" sz="2000" dirty="0"/>
              <a:t>not PV, then </a:t>
            </a:r>
            <a:r>
              <a:rPr lang="en-US" sz="2000" b="1" i="1" dirty="0" smtClean="0"/>
              <a:t>Common </a:t>
            </a:r>
            <a:r>
              <a:rPr lang="en-US" sz="2000" b="1" i="1" dirty="0"/>
              <a:t>Values (CV</a:t>
            </a:r>
            <a:r>
              <a:rPr lang="en-US" sz="2000" b="1" i="1" dirty="0" smtClean="0"/>
              <a:t>)</a:t>
            </a:r>
            <a:r>
              <a:rPr lang="en-US" sz="2000" dirty="0" smtClean="0"/>
              <a:t>.</a:t>
            </a:r>
          </a:p>
          <a:p>
            <a:pPr>
              <a:buFontTx/>
              <a:buNone/>
            </a:pPr>
            <a:r>
              <a:rPr lang="en-US" sz="2000" dirty="0" smtClean="0"/>
              <a:t>	Also known as interdependent values.</a:t>
            </a:r>
            <a:endParaRPr lang="en-US" sz="2000" dirty="0"/>
          </a:p>
          <a:p>
            <a:pPr lvl="1"/>
            <a:r>
              <a:rPr lang="en-US" sz="2000" dirty="0"/>
              <a:t>Pure Common Value: </a:t>
            </a:r>
            <a:r>
              <a:rPr lang="en-US" sz="2000" dirty="0" smtClean="0"/>
              <a:t> u(</a:t>
            </a:r>
            <a:r>
              <a:rPr lang="en-US" sz="2000" dirty="0" err="1" smtClean="0"/>
              <a:t>X</a:t>
            </a:r>
            <a:r>
              <a:rPr lang="en-US" sz="2000" baseline="-25000" dirty="0" err="1" smtClean="0"/>
              <a:t>i</a:t>
            </a:r>
            <a:r>
              <a:rPr lang="en-US" sz="2000" dirty="0" err="1" smtClean="0"/>
              <a:t>,V</a:t>
            </a:r>
            <a:r>
              <a:rPr lang="en-US" sz="2000" dirty="0"/>
              <a:t>) = </a:t>
            </a:r>
            <a:r>
              <a:rPr lang="en-US" sz="2000" dirty="0" smtClean="0"/>
              <a:t>V, scalar V</a:t>
            </a:r>
            <a:endParaRPr lang="en-US" sz="2000" dirty="0"/>
          </a:p>
        </p:txBody>
      </p:sp>
    </p:spTree>
    <p:extLst>
      <p:ext uri="{BB962C8B-B14F-4D97-AF65-F5344CB8AC3E}">
        <p14:creationId xmlns:p14="http://schemas.microsoft.com/office/powerpoint/2010/main" val="156607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839586"/>
          </a:xfrm>
        </p:spPr>
        <p:txBody>
          <a:bodyPr/>
          <a:lstStyle/>
          <a:p>
            <a:r>
              <a:rPr lang="en-US" sz="3200" b="1" dirty="0" smtClean="0"/>
              <a:t>Revenue Equivalence</a:t>
            </a:r>
            <a:endParaRPr lang="en-US" sz="3200" b="1" dirty="0"/>
          </a:p>
        </p:txBody>
      </p:sp>
      <p:sp>
        <p:nvSpPr>
          <p:cNvPr id="961539" name="Rectangle 3"/>
          <p:cNvSpPr>
            <a:spLocks noGrp="1" noChangeArrowheads="1"/>
          </p:cNvSpPr>
          <p:nvPr>
            <p:ph type="body" idx="1"/>
          </p:nvPr>
        </p:nvSpPr>
        <p:spPr>
          <a:xfrm>
            <a:off x="685800" y="1412776"/>
            <a:ext cx="7772400" cy="4683224"/>
          </a:xfrm>
        </p:spPr>
        <p:txBody>
          <a:bodyPr/>
          <a:lstStyle/>
          <a:p>
            <a:pPr>
              <a:buNone/>
            </a:pPr>
            <a:r>
              <a:rPr lang="en-US" sz="2000" dirty="0" smtClean="0"/>
              <a:t>Suppose bidders are risk neutral and symmetric, with IPV distributed according to </a:t>
            </a:r>
            <a:r>
              <a:rPr lang="en-US" sz="2000" dirty="0" err="1" smtClean="0"/>
              <a:t>d.f.</a:t>
            </a:r>
            <a:r>
              <a:rPr lang="en-US" sz="2000" dirty="0" smtClean="0"/>
              <a:t> F</a:t>
            </a:r>
            <a:r>
              <a:rPr lang="en-US" sz="2000" baseline="-25000" dirty="0" smtClean="0"/>
              <a:t>X</a:t>
            </a:r>
            <a:r>
              <a:rPr lang="en-US" sz="2000" dirty="0" smtClean="0"/>
              <a:t>(x), </a:t>
            </a:r>
            <a:r>
              <a:rPr lang="en-US" sz="2000" dirty="0" err="1" smtClean="0"/>
              <a:t>p.d.f</a:t>
            </a:r>
            <a:r>
              <a:rPr lang="en-US" sz="2000" dirty="0" smtClean="0"/>
              <a:t>. </a:t>
            </a:r>
            <a:r>
              <a:rPr lang="en-US" sz="2000" dirty="0" err="1" smtClean="0"/>
              <a:t>f</a:t>
            </a:r>
            <a:r>
              <a:rPr lang="en-US" sz="2000" baseline="-25000" dirty="0" err="1" smtClean="0"/>
              <a:t>X</a:t>
            </a:r>
            <a:r>
              <a:rPr lang="en-US" sz="2000" dirty="0" smtClean="0"/>
              <a:t>(x)</a:t>
            </a:r>
          </a:p>
          <a:p>
            <a:pPr>
              <a:spcAft>
                <a:spcPts val="600"/>
              </a:spcAft>
              <a:buNone/>
            </a:pPr>
            <a:r>
              <a:rPr lang="en-US" sz="2000" dirty="0" smtClean="0"/>
              <a:t>Then the symmetric Bayesian Nash equilibria under first and second price auction formats </a:t>
            </a:r>
            <a:r>
              <a:rPr lang="en-US" sz="2000" dirty="0"/>
              <a:t>yield equal expected </a:t>
            </a:r>
            <a:r>
              <a:rPr lang="en-US" sz="2000" dirty="0" smtClean="0"/>
              <a:t>revenues, given a reserve price r.</a:t>
            </a:r>
          </a:p>
          <a:p>
            <a:pPr>
              <a:buNone/>
            </a:pPr>
            <a:r>
              <a:rPr lang="en-US" sz="2000" dirty="0" smtClean="0"/>
              <a:t>Empirical analysis of bidding data inform the reserve price choice.</a:t>
            </a:r>
          </a:p>
          <a:p>
            <a:pPr>
              <a:buNone/>
            </a:pPr>
            <a:r>
              <a:rPr lang="en-US" sz="2000" dirty="0" smtClean="0"/>
              <a:t>If the seller’s valuation is x</a:t>
            </a:r>
            <a:r>
              <a:rPr lang="en-US" sz="2000" baseline="-25000" dirty="0" smtClean="0"/>
              <a:t>0</a:t>
            </a:r>
            <a:r>
              <a:rPr lang="en-US" sz="2000" dirty="0" smtClean="0"/>
              <a:t>, the </a:t>
            </a:r>
            <a:r>
              <a:rPr lang="en-US" sz="2000" dirty="0"/>
              <a:t>efficient reserve price is x</a:t>
            </a:r>
            <a:r>
              <a:rPr lang="en-US" sz="2000" baseline="-25000" dirty="0"/>
              <a:t>0</a:t>
            </a:r>
            <a:endParaRPr lang="en-US" sz="2000" dirty="0"/>
          </a:p>
          <a:p>
            <a:pPr>
              <a:buNone/>
            </a:pPr>
            <a:r>
              <a:rPr lang="en-US" sz="2000" dirty="0" smtClean="0"/>
              <a:t>The expected revenue maximizing reserve price r satisfies </a:t>
            </a:r>
          </a:p>
          <a:p>
            <a:pPr>
              <a:buNone/>
            </a:pPr>
            <a:r>
              <a:rPr lang="en-US" sz="2000" dirty="0"/>
              <a:t>	</a:t>
            </a:r>
            <a:r>
              <a:rPr lang="en-US" sz="2000" dirty="0" smtClean="0"/>
              <a:t>		r </a:t>
            </a:r>
            <a:r>
              <a:rPr lang="en-US" sz="2000" dirty="0"/>
              <a:t>= </a:t>
            </a:r>
            <a:r>
              <a:rPr lang="en-US" sz="2000" dirty="0" smtClean="0"/>
              <a:t>x</a:t>
            </a:r>
            <a:r>
              <a:rPr lang="en-US" sz="2000" baseline="-25000" dirty="0" smtClean="0"/>
              <a:t>0</a:t>
            </a:r>
            <a:r>
              <a:rPr lang="en-US" sz="2000" dirty="0" smtClean="0"/>
              <a:t> + [1 - F</a:t>
            </a:r>
            <a:r>
              <a:rPr lang="en-US" sz="2000" baseline="-25000" dirty="0" smtClean="0"/>
              <a:t>X</a:t>
            </a:r>
            <a:r>
              <a:rPr lang="en-US" sz="2000" dirty="0" smtClean="0"/>
              <a:t>(r)] / </a:t>
            </a:r>
            <a:r>
              <a:rPr lang="en-US" sz="2000" dirty="0" err="1" smtClean="0"/>
              <a:t>f</a:t>
            </a:r>
            <a:r>
              <a:rPr lang="en-US" sz="2000" baseline="-25000" dirty="0" err="1" smtClean="0"/>
              <a:t>X</a:t>
            </a:r>
            <a:r>
              <a:rPr lang="en-US" sz="2000" dirty="0" smtClean="0"/>
              <a:t>(r)</a:t>
            </a:r>
          </a:p>
          <a:p>
            <a:pPr>
              <a:spcAft>
                <a:spcPts val="600"/>
              </a:spcAft>
              <a:buNone/>
            </a:pPr>
            <a:r>
              <a:rPr lang="en-US" sz="2000" dirty="0" smtClean="0"/>
              <a:t>This is the optimal take-it-or leave-it offer to a random bidder; doesn’t depend on number of bidders.</a:t>
            </a:r>
          </a:p>
          <a:p>
            <a:pPr>
              <a:buNone/>
            </a:pPr>
            <a:r>
              <a:rPr lang="en-US" sz="2000" dirty="0" smtClean="0"/>
              <a:t>To implement, need to estimate F</a:t>
            </a:r>
            <a:r>
              <a:rPr lang="en-US" sz="2000" baseline="-25000" dirty="0" smtClean="0"/>
              <a:t>X</a:t>
            </a:r>
            <a:r>
              <a:rPr lang="en-US" sz="2000" dirty="0" smtClean="0"/>
              <a:t>.  </a:t>
            </a:r>
          </a:p>
          <a:p>
            <a:pPr>
              <a:buNone/>
            </a:pPr>
            <a:r>
              <a:rPr lang="en-US" sz="2000" dirty="0" smtClean="0"/>
              <a:t>Can use the techniques of Guerre, </a:t>
            </a:r>
            <a:r>
              <a:rPr lang="en-US" sz="2000" dirty="0" err="1" smtClean="0"/>
              <a:t>Perrigne</a:t>
            </a:r>
            <a:r>
              <a:rPr lang="en-US" sz="2000" dirty="0" smtClean="0"/>
              <a:t> &amp; </a:t>
            </a:r>
            <a:r>
              <a:rPr lang="en-US" sz="2000" dirty="0" err="1" smtClean="0"/>
              <a:t>Vuong</a:t>
            </a:r>
            <a:r>
              <a:rPr lang="en-US" sz="2000" dirty="0" smtClean="0"/>
              <a:t> (GPV, </a:t>
            </a:r>
            <a:r>
              <a:rPr lang="en-US" sz="2000" dirty="0" err="1" smtClean="0"/>
              <a:t>Ema</a:t>
            </a:r>
            <a:r>
              <a:rPr lang="en-US" sz="2000" dirty="0" smtClean="0"/>
              <a:t> 2000) to estimate F</a:t>
            </a:r>
            <a:r>
              <a:rPr lang="en-US" sz="2000" baseline="-25000" dirty="0" smtClean="0"/>
              <a:t>X</a:t>
            </a:r>
            <a:r>
              <a:rPr lang="en-US" sz="2000" dirty="0" smtClean="0"/>
              <a:t>.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11</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50" y="332656"/>
            <a:ext cx="7772400" cy="648072"/>
          </a:xfrm>
        </p:spPr>
        <p:txBody>
          <a:bodyPr/>
          <a:lstStyle/>
          <a:p>
            <a:r>
              <a:rPr lang="en-US" sz="3200" b="1" dirty="0" smtClean="0"/>
              <a:t>GPV for FPSB IPV</a:t>
            </a:r>
            <a:endParaRPr lang="en-US" sz="3200" b="1" dirty="0"/>
          </a:p>
        </p:txBody>
      </p:sp>
      <p:sp>
        <p:nvSpPr>
          <p:cNvPr id="3" name="Content Placeholder 2"/>
          <p:cNvSpPr>
            <a:spLocks noGrp="1"/>
          </p:cNvSpPr>
          <p:nvPr>
            <p:ph idx="1"/>
          </p:nvPr>
        </p:nvSpPr>
        <p:spPr>
          <a:xfrm>
            <a:off x="689150" y="1135832"/>
            <a:ext cx="7772400" cy="5173488"/>
          </a:xfrm>
        </p:spPr>
        <p:txBody>
          <a:bodyPr/>
          <a:lstStyle/>
          <a:p>
            <a:pPr>
              <a:lnSpc>
                <a:spcPct val="80000"/>
              </a:lnSpc>
              <a:spcBef>
                <a:spcPct val="35000"/>
              </a:spcBef>
              <a:spcAft>
                <a:spcPct val="30000"/>
              </a:spcAft>
              <a:buFontTx/>
              <a:buNone/>
            </a:pPr>
            <a:r>
              <a:rPr lang="en-US" sz="2000" dirty="0"/>
              <a:t>Expected profits from bidding b, given a signal </a:t>
            </a:r>
            <a:r>
              <a:rPr lang="en-US" sz="2000" dirty="0" smtClean="0"/>
              <a:t>x and rivals’ strategy </a:t>
            </a:r>
            <a:r>
              <a:rPr lang="fr-FR" sz="2000" dirty="0"/>
              <a:t>β</a:t>
            </a:r>
            <a:r>
              <a:rPr lang="en-US" sz="2000" dirty="0" smtClean="0"/>
              <a:t>(.):</a:t>
            </a:r>
            <a:endParaRPr lang="en-US" sz="2000" dirty="0"/>
          </a:p>
          <a:p>
            <a:pPr>
              <a:lnSpc>
                <a:spcPct val="80000"/>
              </a:lnSpc>
              <a:spcBef>
                <a:spcPct val="35000"/>
              </a:spcBef>
              <a:spcAft>
                <a:spcPct val="30000"/>
              </a:spcAft>
              <a:buFontTx/>
              <a:buNone/>
            </a:pPr>
            <a:r>
              <a:rPr lang="en-US" sz="2000" dirty="0"/>
              <a:t>	</a:t>
            </a:r>
            <a:r>
              <a:rPr lang="en-US" sz="2000" dirty="0" smtClean="0"/>
              <a:t>	π(</a:t>
            </a:r>
            <a:r>
              <a:rPr lang="en-US" sz="2000" dirty="0" err="1" smtClean="0"/>
              <a:t>b,x</a:t>
            </a:r>
            <a:r>
              <a:rPr lang="en-US" sz="2000" dirty="0" smtClean="0"/>
              <a:t>) = (x – b) </a:t>
            </a:r>
            <a:r>
              <a:rPr lang="en-US" sz="2000" dirty="0" err="1" smtClean="0"/>
              <a:t>Pr</a:t>
            </a:r>
            <a:r>
              <a:rPr lang="en-US" sz="2000" dirty="0" smtClean="0"/>
              <a:t>{win | bid b} = (x – b) F</a:t>
            </a:r>
            <a:r>
              <a:rPr lang="en-US" sz="2000" baseline="-25000" dirty="0" smtClean="0"/>
              <a:t>X</a:t>
            </a:r>
            <a:r>
              <a:rPr lang="en-US" sz="2000" dirty="0"/>
              <a:t>(η(b</a:t>
            </a:r>
            <a:r>
              <a:rPr lang="en-US" sz="2000" dirty="0" smtClean="0"/>
              <a:t>))</a:t>
            </a:r>
            <a:r>
              <a:rPr lang="en-US" sz="2000" baseline="30000" dirty="0" smtClean="0"/>
              <a:t>n-1</a:t>
            </a:r>
            <a:r>
              <a:rPr lang="fr-FR" sz="2000" dirty="0"/>
              <a:t> </a:t>
            </a:r>
            <a:endParaRPr lang="en-US" sz="2000" dirty="0" smtClean="0"/>
          </a:p>
          <a:p>
            <a:pPr>
              <a:lnSpc>
                <a:spcPct val="80000"/>
              </a:lnSpc>
              <a:spcBef>
                <a:spcPct val="35000"/>
              </a:spcBef>
              <a:spcAft>
                <a:spcPct val="30000"/>
              </a:spcAft>
              <a:buFontTx/>
              <a:buNone/>
            </a:pPr>
            <a:r>
              <a:rPr lang="en-US" sz="2000" dirty="0" smtClean="0"/>
              <a:t>Differentiating </a:t>
            </a:r>
            <a:r>
              <a:rPr lang="en-US" sz="2000" dirty="0"/>
              <a:t>with respect to b and imposing </a:t>
            </a:r>
            <a:r>
              <a:rPr lang="en-US" sz="2000" dirty="0" smtClean="0"/>
              <a:t>symmetry (b = </a:t>
            </a:r>
            <a:r>
              <a:rPr lang="fr-FR" sz="2000" dirty="0"/>
              <a:t>β</a:t>
            </a:r>
            <a:r>
              <a:rPr lang="en-US" sz="2000" dirty="0"/>
              <a:t>(x</a:t>
            </a:r>
            <a:r>
              <a:rPr lang="en-US" sz="2000" dirty="0" smtClean="0"/>
              <a:t>)):</a:t>
            </a:r>
            <a:endParaRPr lang="en-US" sz="2000" dirty="0"/>
          </a:p>
          <a:p>
            <a:pPr>
              <a:lnSpc>
                <a:spcPct val="80000"/>
              </a:lnSpc>
              <a:spcBef>
                <a:spcPct val="35000"/>
              </a:spcBef>
              <a:spcAft>
                <a:spcPct val="30000"/>
              </a:spcAft>
              <a:buFontTx/>
              <a:buNone/>
            </a:pPr>
            <a:r>
              <a:rPr lang="en-US" sz="2000" dirty="0"/>
              <a:t>	</a:t>
            </a:r>
            <a:r>
              <a:rPr lang="en-US" sz="2000" dirty="0" smtClean="0"/>
              <a:t>	(n-1)[x </a:t>
            </a:r>
            <a:r>
              <a:rPr lang="en-US" sz="2000" dirty="0"/>
              <a:t>– </a:t>
            </a:r>
            <a:r>
              <a:rPr lang="fr-FR" sz="2000" dirty="0"/>
              <a:t>β</a:t>
            </a:r>
            <a:r>
              <a:rPr lang="en-US" sz="2000" dirty="0"/>
              <a:t>(x)] </a:t>
            </a:r>
            <a:r>
              <a:rPr lang="en-US" sz="2000" dirty="0" err="1" smtClean="0"/>
              <a:t>f</a:t>
            </a:r>
            <a:r>
              <a:rPr lang="en-US" sz="2000" baseline="-25000" dirty="0" err="1" smtClean="0"/>
              <a:t>X</a:t>
            </a:r>
            <a:r>
              <a:rPr lang="en-US" sz="2000" dirty="0" smtClean="0"/>
              <a:t>(x) </a:t>
            </a:r>
            <a:r>
              <a:rPr lang="en-US" sz="2000" dirty="0"/>
              <a:t>= </a:t>
            </a:r>
            <a:r>
              <a:rPr lang="fr-FR" sz="2000" dirty="0"/>
              <a:t>β</a:t>
            </a:r>
            <a:r>
              <a:rPr lang="en-US" sz="2000" dirty="0"/>
              <a:t>’(</a:t>
            </a:r>
            <a:r>
              <a:rPr lang="en-US" sz="2000" dirty="0" smtClean="0"/>
              <a:t>x) F</a:t>
            </a:r>
            <a:r>
              <a:rPr lang="en-US" sz="2000" baseline="-25000" dirty="0" smtClean="0"/>
              <a:t>X</a:t>
            </a:r>
            <a:r>
              <a:rPr lang="en-US" sz="2000" dirty="0" smtClean="0"/>
              <a:t>(x) </a:t>
            </a:r>
            <a:r>
              <a:rPr lang="en-US" sz="2000" dirty="0"/>
              <a:t>	</a:t>
            </a:r>
            <a:r>
              <a:rPr lang="en-US" sz="2000" dirty="0" smtClean="0"/>
              <a:t>if </a:t>
            </a:r>
            <a:r>
              <a:rPr lang="en-US" sz="2000" dirty="0"/>
              <a:t>x ≥ </a:t>
            </a:r>
            <a:r>
              <a:rPr lang="en-US" sz="2000" dirty="0" smtClean="0"/>
              <a:t>r;	r </a:t>
            </a:r>
            <a:r>
              <a:rPr lang="en-US" sz="2000" dirty="0"/>
              <a:t>= </a:t>
            </a:r>
            <a:r>
              <a:rPr lang="fr-FR" sz="2000" dirty="0"/>
              <a:t>β</a:t>
            </a:r>
            <a:r>
              <a:rPr lang="en-US" sz="2000" dirty="0" smtClean="0"/>
              <a:t>(r) </a:t>
            </a:r>
            <a:endParaRPr lang="en-US" sz="2000" dirty="0"/>
          </a:p>
          <a:p>
            <a:pPr>
              <a:lnSpc>
                <a:spcPct val="80000"/>
              </a:lnSpc>
              <a:spcBef>
                <a:spcPct val="35000"/>
              </a:spcBef>
              <a:spcAft>
                <a:spcPct val="30000"/>
              </a:spcAft>
              <a:buFontTx/>
              <a:buNone/>
            </a:pPr>
            <a:r>
              <a:rPr lang="en-US" sz="2000" dirty="0" err="1"/>
              <a:t>Laffont</a:t>
            </a:r>
            <a:r>
              <a:rPr lang="en-US" sz="2000" dirty="0"/>
              <a:t> &amp; </a:t>
            </a:r>
            <a:r>
              <a:rPr lang="en-US" sz="2000" dirty="0" err="1" smtClean="0"/>
              <a:t>Vuong</a:t>
            </a:r>
            <a:r>
              <a:rPr lang="en-US" sz="2000" dirty="0" smtClean="0"/>
              <a:t> (AER 1996) </a:t>
            </a:r>
            <a:r>
              <a:rPr lang="en-US" sz="2000" dirty="0"/>
              <a:t>idea</a:t>
            </a:r>
            <a:r>
              <a:rPr lang="en-US" sz="2000" dirty="0" smtClean="0"/>
              <a:t>: </a:t>
            </a:r>
            <a:endParaRPr lang="en-US" sz="2000" dirty="0"/>
          </a:p>
          <a:p>
            <a:pPr>
              <a:lnSpc>
                <a:spcPct val="80000"/>
              </a:lnSpc>
              <a:spcBef>
                <a:spcPct val="35000"/>
              </a:spcBef>
              <a:spcAft>
                <a:spcPct val="30000"/>
              </a:spcAft>
              <a:buFontTx/>
              <a:buNone/>
            </a:pPr>
            <a:r>
              <a:rPr lang="en-US" sz="2000" dirty="0"/>
              <a:t>Let </a:t>
            </a:r>
            <a:r>
              <a:rPr lang="en-US" sz="2000" dirty="0" smtClean="0"/>
              <a:t>G </a:t>
            </a:r>
            <a:r>
              <a:rPr lang="en-US" sz="2000" dirty="0"/>
              <a:t>denote the </a:t>
            </a:r>
            <a:r>
              <a:rPr lang="en-US" sz="2000" dirty="0" err="1" smtClean="0"/>
              <a:t>d.f.</a:t>
            </a:r>
            <a:r>
              <a:rPr lang="en-US" sz="2000" dirty="0" smtClean="0"/>
              <a:t> </a:t>
            </a:r>
            <a:r>
              <a:rPr lang="en-US" sz="2000" dirty="0"/>
              <a:t>of </a:t>
            </a:r>
            <a:r>
              <a:rPr lang="en-US" sz="2000" dirty="0" smtClean="0"/>
              <a:t>a random rival bid, and g its </a:t>
            </a:r>
            <a:r>
              <a:rPr lang="en-US" sz="2000" dirty="0" err="1"/>
              <a:t>p.d.f</a:t>
            </a:r>
            <a:r>
              <a:rPr lang="en-US" sz="2000" dirty="0"/>
              <a:t>. </a:t>
            </a:r>
          </a:p>
          <a:p>
            <a:pPr>
              <a:lnSpc>
                <a:spcPct val="80000"/>
              </a:lnSpc>
              <a:spcBef>
                <a:spcPct val="30000"/>
              </a:spcBef>
              <a:spcAft>
                <a:spcPct val="30000"/>
              </a:spcAft>
              <a:buFontTx/>
              <a:buNone/>
            </a:pPr>
            <a:r>
              <a:rPr lang="en-US" sz="2000" dirty="0"/>
              <a:t>Then </a:t>
            </a:r>
            <a:r>
              <a:rPr lang="en-US" sz="2000" dirty="0" smtClean="0"/>
              <a:t>	F</a:t>
            </a:r>
            <a:r>
              <a:rPr lang="en-US" sz="2000" baseline="-25000" dirty="0" smtClean="0"/>
              <a:t>X</a:t>
            </a:r>
            <a:r>
              <a:rPr lang="fr-FR" sz="2000" dirty="0" smtClean="0"/>
              <a:t>(x</a:t>
            </a:r>
            <a:r>
              <a:rPr lang="fr-FR" sz="2000" dirty="0"/>
              <a:t>) = </a:t>
            </a:r>
            <a:r>
              <a:rPr lang="fr-FR" sz="2000" dirty="0" smtClean="0"/>
              <a:t>G(β(x</a:t>
            </a:r>
            <a:r>
              <a:rPr lang="fr-FR" sz="2000" dirty="0"/>
              <a:t>)) </a:t>
            </a:r>
            <a:r>
              <a:rPr lang="fr-FR" sz="2000" dirty="0" smtClean="0"/>
              <a:t> and  f</a:t>
            </a:r>
            <a:r>
              <a:rPr lang="en-US" sz="2000" baseline="-25000" dirty="0" smtClean="0"/>
              <a:t>X</a:t>
            </a:r>
            <a:r>
              <a:rPr lang="fr-FR" sz="2000" dirty="0" smtClean="0"/>
              <a:t>(x</a:t>
            </a:r>
            <a:r>
              <a:rPr lang="fr-FR" sz="2000" dirty="0"/>
              <a:t>) = </a:t>
            </a:r>
            <a:r>
              <a:rPr lang="fr-FR" sz="2000" dirty="0" smtClean="0"/>
              <a:t>g(β(x</a:t>
            </a:r>
            <a:r>
              <a:rPr lang="fr-FR" sz="2000" dirty="0"/>
              <a:t>)) β</a:t>
            </a:r>
            <a:r>
              <a:rPr lang="fr-FR" sz="2000" dirty="0" smtClean="0"/>
              <a:t>’(x).</a:t>
            </a:r>
            <a:endParaRPr lang="en-US" sz="2000" dirty="0"/>
          </a:p>
          <a:p>
            <a:pPr>
              <a:lnSpc>
                <a:spcPct val="80000"/>
              </a:lnSpc>
              <a:spcBef>
                <a:spcPct val="35000"/>
              </a:spcBef>
              <a:spcAft>
                <a:spcPct val="30000"/>
              </a:spcAft>
              <a:buFontTx/>
              <a:buNone/>
            </a:pPr>
            <a:r>
              <a:rPr lang="en-US" sz="2000" dirty="0"/>
              <a:t>Substitute into the </a:t>
            </a:r>
            <a:r>
              <a:rPr lang="en-US" sz="2000" dirty="0" smtClean="0"/>
              <a:t>FOC and evaluate </a:t>
            </a:r>
            <a:r>
              <a:rPr lang="en-US" sz="2000" dirty="0"/>
              <a:t>at b = </a:t>
            </a:r>
            <a:r>
              <a:rPr lang="fr-FR" sz="2000" dirty="0"/>
              <a:t>β</a:t>
            </a:r>
            <a:r>
              <a:rPr lang="en-US" sz="2000" dirty="0"/>
              <a:t>(x</a:t>
            </a:r>
            <a:r>
              <a:rPr lang="en-US" sz="2000" dirty="0" smtClean="0"/>
              <a:t>) </a:t>
            </a:r>
            <a:r>
              <a:rPr lang="en-US" sz="2000" dirty="0"/>
              <a:t>to obtain </a:t>
            </a:r>
            <a:r>
              <a:rPr lang="en-US" sz="2000" dirty="0" smtClean="0"/>
              <a:t>inverse </a:t>
            </a:r>
            <a:r>
              <a:rPr lang="en-US" sz="2000" dirty="0"/>
              <a:t>bid function:</a:t>
            </a:r>
          </a:p>
          <a:p>
            <a:pPr>
              <a:lnSpc>
                <a:spcPct val="80000"/>
              </a:lnSpc>
              <a:spcBef>
                <a:spcPct val="35000"/>
              </a:spcBef>
              <a:spcAft>
                <a:spcPct val="30000"/>
              </a:spcAft>
              <a:buFontTx/>
              <a:buNone/>
            </a:pPr>
            <a:r>
              <a:rPr lang="en-US" sz="2000" dirty="0"/>
              <a:t> 	</a:t>
            </a:r>
            <a:r>
              <a:rPr lang="en-US" sz="2000" dirty="0" smtClean="0"/>
              <a:t>	η(b) </a:t>
            </a:r>
            <a:r>
              <a:rPr lang="en-US" sz="2000" dirty="0"/>
              <a:t>= b + </a:t>
            </a:r>
            <a:r>
              <a:rPr lang="en-US" sz="2000" dirty="0" smtClean="0"/>
              <a:t>G(b)/[(n-1)g(b)] </a:t>
            </a:r>
            <a:r>
              <a:rPr lang="en-US" sz="2000" dirty="0"/>
              <a:t>= </a:t>
            </a:r>
            <a:r>
              <a:rPr lang="en-US" sz="2000" dirty="0">
                <a:sym typeface="Symbol" pitchFamily="18" charset="2"/>
              </a:rPr>
              <a:t></a:t>
            </a:r>
            <a:r>
              <a:rPr lang="en-US" sz="2000" dirty="0"/>
              <a:t>(</a:t>
            </a:r>
            <a:r>
              <a:rPr lang="en-US" sz="2000" dirty="0" err="1"/>
              <a:t>b,G</a:t>
            </a:r>
            <a:r>
              <a:rPr lang="en-US" sz="2000" dirty="0"/>
              <a:t>) for b ≥ r </a:t>
            </a:r>
            <a:endParaRPr lang="en-US" sz="2000" dirty="0" smtClean="0"/>
          </a:p>
          <a:p>
            <a:pPr>
              <a:lnSpc>
                <a:spcPct val="80000"/>
              </a:lnSpc>
              <a:spcBef>
                <a:spcPct val="35000"/>
              </a:spcBef>
              <a:spcAft>
                <a:spcPct val="30000"/>
              </a:spcAft>
              <a:buFontTx/>
              <a:buNone/>
            </a:pPr>
            <a:r>
              <a:rPr lang="en-US" sz="2000" dirty="0">
                <a:sym typeface="Symbol" pitchFamily="18" charset="2"/>
              </a:rPr>
              <a:t></a:t>
            </a:r>
            <a:r>
              <a:rPr lang="en-US" sz="2000" dirty="0" smtClean="0"/>
              <a:t>(</a:t>
            </a:r>
            <a:r>
              <a:rPr lang="en-US" sz="2000" dirty="0" err="1" smtClean="0"/>
              <a:t>b,G</a:t>
            </a:r>
            <a:r>
              <a:rPr lang="en-US" sz="2000" dirty="0" smtClean="0"/>
              <a:t>) must be monotone increasing in b, with </a:t>
            </a:r>
            <a:r>
              <a:rPr lang="en-US" sz="2000" dirty="0" err="1" smtClean="0"/>
              <a:t>lim</a:t>
            </a:r>
            <a:r>
              <a:rPr lang="en-US" sz="2000" dirty="0" smtClean="0"/>
              <a:t> </a:t>
            </a:r>
            <a:r>
              <a:rPr lang="en-US" sz="2000" dirty="0">
                <a:sym typeface="Symbol" pitchFamily="18" charset="2"/>
              </a:rPr>
              <a:t></a:t>
            </a:r>
            <a:r>
              <a:rPr lang="en-US" sz="2000" dirty="0"/>
              <a:t>(</a:t>
            </a:r>
            <a:r>
              <a:rPr lang="en-US" sz="2000" dirty="0" err="1"/>
              <a:t>b,G</a:t>
            </a:r>
            <a:r>
              <a:rPr lang="en-US" sz="2000" dirty="0" smtClean="0"/>
              <a:t>) = r as b ↓ r. </a:t>
            </a:r>
          </a:p>
          <a:p>
            <a:pPr>
              <a:lnSpc>
                <a:spcPct val="80000"/>
              </a:lnSpc>
              <a:spcBef>
                <a:spcPct val="35000"/>
              </a:spcBef>
              <a:spcAft>
                <a:spcPct val="30000"/>
              </a:spcAft>
              <a:buFontTx/>
              <a:buNone/>
            </a:pPr>
            <a:r>
              <a:rPr lang="en-US" sz="2000" dirty="0" smtClean="0"/>
              <a:t>Unobserved bidder type x is obtained from his best reply to empirical distribution of rivals’ bids. </a:t>
            </a:r>
            <a:endParaRPr lang="en-US" sz="2000" dirty="0"/>
          </a:p>
        </p:txBody>
      </p:sp>
      <p:sp>
        <p:nvSpPr>
          <p:cNvPr id="4" name="Slide Number Placeholder 3"/>
          <p:cNvSpPr>
            <a:spLocks noGrp="1"/>
          </p:cNvSpPr>
          <p:nvPr>
            <p:ph type="sldNum" sz="quarter" idx="12"/>
          </p:nvPr>
        </p:nvSpPr>
        <p:spPr/>
        <p:txBody>
          <a:bodyPr/>
          <a:lstStyle/>
          <a:p>
            <a:fld id="{386FEBFF-93DC-4DCC-BB82-F0B13A0EB64F}" type="slidenum">
              <a:rPr lang="en-GB" smtClean="0"/>
              <a:pPr/>
              <a:t>12</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89291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ES WC 2015</a:t>
            </a:r>
            <a:endParaRPr lang="en-GB"/>
          </a:p>
        </p:txBody>
      </p:sp>
      <p:sp>
        <p:nvSpPr>
          <p:cNvPr id="5" name="Slide Number Placeholder 5"/>
          <p:cNvSpPr>
            <a:spLocks noGrp="1"/>
          </p:cNvSpPr>
          <p:nvPr>
            <p:ph type="sldNum" sz="quarter" idx="12"/>
          </p:nvPr>
        </p:nvSpPr>
        <p:spPr/>
        <p:txBody>
          <a:bodyPr/>
          <a:lstStyle/>
          <a:p>
            <a:fld id="{33BA00E7-7D20-430E-9F2C-3319F2C94797}" type="slidenum">
              <a:rPr lang="en-GB"/>
              <a:pPr/>
              <a:t>13</a:t>
            </a:fld>
            <a:endParaRPr lang="en-GB"/>
          </a:p>
        </p:txBody>
      </p:sp>
      <p:sp>
        <p:nvSpPr>
          <p:cNvPr id="96258" name="Rectangle 2"/>
          <p:cNvSpPr>
            <a:spLocks noGrp="1" noChangeArrowheads="1"/>
          </p:cNvSpPr>
          <p:nvPr>
            <p:ph type="title"/>
          </p:nvPr>
        </p:nvSpPr>
        <p:spPr>
          <a:xfrm>
            <a:off x="685800" y="476250"/>
            <a:ext cx="7772400" cy="576263"/>
          </a:xfrm>
        </p:spPr>
        <p:txBody>
          <a:bodyPr/>
          <a:lstStyle/>
          <a:p>
            <a:r>
              <a:rPr lang="en-US" sz="3200" b="1" dirty="0" smtClean="0"/>
              <a:t>Estimation Method</a:t>
            </a:r>
            <a:endParaRPr lang="en-US" sz="3200" b="1" dirty="0"/>
          </a:p>
        </p:txBody>
      </p:sp>
      <p:sp>
        <p:nvSpPr>
          <p:cNvPr id="96259" name="Rectangle 3"/>
          <p:cNvSpPr>
            <a:spLocks noGrp="1" noChangeArrowheads="1"/>
          </p:cNvSpPr>
          <p:nvPr>
            <p:ph type="body" idx="1"/>
          </p:nvPr>
        </p:nvSpPr>
        <p:spPr>
          <a:xfrm>
            <a:off x="685800" y="1288413"/>
            <a:ext cx="7772400" cy="4732876"/>
          </a:xfrm>
        </p:spPr>
        <p:txBody>
          <a:bodyPr/>
          <a:lstStyle/>
          <a:p>
            <a:pPr marL="609600" indent="-609600">
              <a:lnSpc>
                <a:spcPct val="90000"/>
              </a:lnSpc>
              <a:spcAft>
                <a:spcPts val="600"/>
              </a:spcAft>
              <a:buFontTx/>
              <a:buNone/>
            </a:pPr>
            <a:r>
              <a:rPr lang="en-US" sz="2000" dirty="0" smtClean="0"/>
              <a:t>Suppose all bids are observable. Estimation </a:t>
            </a:r>
            <a:r>
              <a:rPr lang="en-US" sz="2000" dirty="0"/>
              <a:t>proceeds in two </a:t>
            </a:r>
            <a:r>
              <a:rPr lang="en-US" sz="2000" dirty="0" smtClean="0"/>
              <a:t>steps. </a:t>
            </a:r>
          </a:p>
          <a:p>
            <a:pPr marL="609600" indent="-609600">
              <a:lnSpc>
                <a:spcPct val="80000"/>
              </a:lnSpc>
              <a:buNone/>
            </a:pPr>
            <a:r>
              <a:rPr lang="en-US" sz="2000" dirty="0" smtClean="0"/>
              <a:t>  1</a:t>
            </a:r>
            <a:r>
              <a:rPr lang="en-US" sz="2000" dirty="0"/>
              <a:t>. </a:t>
            </a:r>
            <a:r>
              <a:rPr lang="en-US" sz="2000" dirty="0" smtClean="0"/>
              <a:t>	Estimate G </a:t>
            </a:r>
            <a:r>
              <a:rPr lang="en-US" sz="2000" dirty="0"/>
              <a:t>and </a:t>
            </a:r>
            <a:r>
              <a:rPr lang="en-US" sz="2000" dirty="0" smtClean="0"/>
              <a:t>g (parametric </a:t>
            </a:r>
            <a:r>
              <a:rPr lang="en-US" sz="2000" dirty="0"/>
              <a:t>or </a:t>
            </a:r>
            <a:r>
              <a:rPr lang="en-US" sz="2000" dirty="0" smtClean="0"/>
              <a:t>non-parametric). </a:t>
            </a:r>
          </a:p>
          <a:p>
            <a:pPr marL="609600" indent="-609600">
              <a:lnSpc>
                <a:spcPct val="80000"/>
              </a:lnSpc>
              <a:buFontTx/>
              <a:buNone/>
            </a:pPr>
            <a:r>
              <a:rPr lang="en-US" sz="2000" dirty="0" smtClean="0"/>
              <a:t>	Form </a:t>
            </a:r>
            <a:r>
              <a:rPr lang="en-US" sz="2000" dirty="0"/>
              <a:t>valuation estimates: </a:t>
            </a:r>
          </a:p>
          <a:p>
            <a:pPr marL="609600" indent="-609600">
              <a:lnSpc>
                <a:spcPct val="90000"/>
              </a:lnSpc>
              <a:buFontTx/>
              <a:buNone/>
            </a:pPr>
            <a:r>
              <a:rPr lang="en-US" sz="2000" dirty="0"/>
              <a:t>		</a:t>
            </a:r>
            <a:r>
              <a:rPr lang="en-US" sz="2000" dirty="0" err="1"/>
              <a:t>x</a:t>
            </a:r>
            <a:r>
              <a:rPr lang="en-US" sz="2000" baseline="-25000" dirty="0" err="1"/>
              <a:t>it</a:t>
            </a:r>
            <a:r>
              <a:rPr lang="en-US" sz="2000" dirty="0"/>
              <a:t> = </a:t>
            </a:r>
            <a:r>
              <a:rPr lang="en-US" sz="2000" dirty="0">
                <a:sym typeface="Symbol" pitchFamily="18" charset="2"/>
              </a:rPr>
              <a:t></a:t>
            </a:r>
            <a:r>
              <a:rPr lang="en-US" sz="2000" dirty="0"/>
              <a:t>(b</a:t>
            </a:r>
            <a:r>
              <a:rPr lang="en-US" sz="2000" baseline="-25000" dirty="0"/>
              <a:t>it</a:t>
            </a:r>
            <a:r>
              <a:rPr lang="en-US" sz="2000" dirty="0"/>
              <a:t> , </a:t>
            </a:r>
            <a:r>
              <a:rPr lang="en-US" sz="2000" dirty="0" smtClean="0"/>
              <a:t>G)</a:t>
            </a:r>
            <a:endParaRPr lang="en-US" sz="2000" dirty="0"/>
          </a:p>
          <a:p>
            <a:pPr marL="609600" indent="-609600">
              <a:lnSpc>
                <a:spcPct val="90000"/>
              </a:lnSpc>
              <a:buFontTx/>
              <a:buNone/>
            </a:pPr>
            <a:r>
              <a:rPr lang="en-US" sz="2000" dirty="0"/>
              <a:t>	This yields a sample of pseudo-values</a:t>
            </a:r>
            <a:r>
              <a:rPr lang="en-US" sz="2000" dirty="0" smtClean="0"/>
              <a:t>.</a:t>
            </a:r>
          </a:p>
          <a:p>
            <a:pPr marL="609600" indent="-609600">
              <a:lnSpc>
                <a:spcPct val="90000"/>
              </a:lnSpc>
              <a:buFontTx/>
              <a:buNone/>
            </a:pPr>
            <a:endParaRPr lang="en-US" sz="2000" dirty="0"/>
          </a:p>
          <a:p>
            <a:pPr marL="609600" indent="-609600">
              <a:lnSpc>
                <a:spcPct val="90000"/>
              </a:lnSpc>
              <a:buFontTx/>
              <a:buNone/>
            </a:pPr>
            <a:r>
              <a:rPr lang="en-US" sz="2000" dirty="0" smtClean="0"/>
              <a:t>  2</a:t>
            </a:r>
            <a:r>
              <a:rPr lang="en-US" sz="2000" dirty="0"/>
              <a:t>. Use the </a:t>
            </a:r>
            <a:r>
              <a:rPr lang="en-US" sz="2000" dirty="0" smtClean="0"/>
              <a:t>pseudo-values {</a:t>
            </a:r>
            <a:r>
              <a:rPr lang="en-US" sz="2000" dirty="0" err="1" smtClean="0"/>
              <a:t>x</a:t>
            </a:r>
            <a:r>
              <a:rPr lang="en-US" sz="2000" baseline="-25000" dirty="0" err="1" smtClean="0"/>
              <a:t>it</a:t>
            </a:r>
            <a:r>
              <a:rPr lang="en-US" sz="2000" dirty="0"/>
              <a:t>} to estimate </a:t>
            </a:r>
            <a:r>
              <a:rPr lang="en-US" sz="2000" dirty="0" smtClean="0"/>
              <a:t>F.</a:t>
            </a:r>
          </a:p>
          <a:p>
            <a:pPr marL="609600" indent="-609600">
              <a:lnSpc>
                <a:spcPct val="90000"/>
              </a:lnSpc>
              <a:spcAft>
                <a:spcPts val="600"/>
              </a:spcAft>
              <a:buFontTx/>
              <a:buNone/>
            </a:pPr>
            <a:r>
              <a:rPr lang="en-US" sz="2000" dirty="0"/>
              <a:t>	</a:t>
            </a:r>
            <a:r>
              <a:rPr lang="en-US" sz="2000" dirty="0" smtClean="0"/>
              <a:t>If variation in n is exogenous, can pool across sub-samples with different n. </a:t>
            </a:r>
            <a:endParaRPr lang="en-US" sz="2000" dirty="0"/>
          </a:p>
          <a:p>
            <a:pPr marL="609600" indent="-609600">
              <a:lnSpc>
                <a:spcPct val="90000"/>
              </a:lnSpc>
              <a:buFontTx/>
              <a:buNone/>
            </a:pPr>
            <a:r>
              <a:rPr lang="en-US" sz="2000" dirty="0" smtClean="0"/>
              <a:t>Advantages </a:t>
            </a:r>
            <a:r>
              <a:rPr lang="en-US" sz="2000" dirty="0"/>
              <a:t>of the first-order </a:t>
            </a:r>
            <a:r>
              <a:rPr lang="en-US" sz="2000" dirty="0" smtClean="0"/>
              <a:t>approach:</a:t>
            </a:r>
          </a:p>
          <a:p>
            <a:pPr>
              <a:lnSpc>
                <a:spcPct val="90000"/>
              </a:lnSpc>
            </a:pPr>
            <a:r>
              <a:rPr lang="en-US" sz="2000" dirty="0" smtClean="0"/>
              <a:t>    Need not compute equilibrium</a:t>
            </a:r>
            <a:endParaRPr lang="en-US" sz="2000" dirty="0"/>
          </a:p>
          <a:p>
            <a:pPr marL="609600" indent="-609600">
              <a:lnSpc>
                <a:spcPct val="80000"/>
              </a:lnSpc>
            </a:pPr>
            <a:r>
              <a:rPr lang="en-US" sz="2000" dirty="0" smtClean="0"/>
              <a:t>Need not rely </a:t>
            </a:r>
            <a:r>
              <a:rPr lang="en-US" sz="2000" dirty="0"/>
              <a:t>on functional form assumptions</a:t>
            </a:r>
          </a:p>
          <a:p>
            <a:pPr marL="609600" indent="-609600">
              <a:lnSpc>
                <a:spcPct val="80000"/>
              </a:lnSpc>
            </a:pPr>
            <a:r>
              <a:rPr lang="en-US" sz="2000" dirty="0" smtClean="0"/>
              <a:t>Easy </a:t>
            </a:r>
            <a:r>
              <a:rPr lang="en-US" sz="2000" dirty="0"/>
              <a:t>to </a:t>
            </a:r>
            <a:r>
              <a:rPr lang="en-US" sz="2000" dirty="0" smtClean="0"/>
              <a:t>implement computationally </a:t>
            </a:r>
          </a:p>
          <a:p>
            <a:pPr marL="609600" indent="-609600">
              <a:lnSpc>
                <a:spcPct val="80000"/>
              </a:lnSpc>
            </a:pPr>
            <a:r>
              <a:rPr lang="en-US" sz="2000" dirty="0" smtClean="0"/>
              <a:t>Can condition distributions on observable item characteristics</a:t>
            </a:r>
            <a:endParaRPr lang="en-US" sz="2000" dirty="0"/>
          </a:p>
        </p:txBody>
      </p:sp>
    </p:spTree>
    <p:extLst>
      <p:ext uri="{BB962C8B-B14F-4D97-AF65-F5344CB8AC3E}">
        <p14:creationId xmlns:p14="http://schemas.microsoft.com/office/powerpoint/2010/main" val="269171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50" y="332656"/>
            <a:ext cx="7772400" cy="648072"/>
          </a:xfrm>
        </p:spPr>
        <p:txBody>
          <a:bodyPr/>
          <a:lstStyle/>
          <a:p>
            <a:r>
              <a:rPr lang="en-US" sz="3200" b="1" dirty="0" smtClean="0"/>
              <a:t>English Auctions</a:t>
            </a:r>
            <a:endParaRPr lang="en-US" sz="3200" b="1" dirty="0"/>
          </a:p>
        </p:txBody>
      </p:sp>
      <p:sp>
        <p:nvSpPr>
          <p:cNvPr id="3" name="Content Placeholder 2"/>
          <p:cNvSpPr>
            <a:spLocks noGrp="1"/>
          </p:cNvSpPr>
          <p:nvPr>
            <p:ph idx="1"/>
          </p:nvPr>
        </p:nvSpPr>
        <p:spPr>
          <a:xfrm>
            <a:off x="689150" y="1340768"/>
            <a:ext cx="7772400" cy="4608512"/>
          </a:xfrm>
        </p:spPr>
        <p:txBody>
          <a:bodyPr/>
          <a:lstStyle/>
          <a:p>
            <a:pPr>
              <a:lnSpc>
                <a:spcPct val="80000"/>
              </a:lnSpc>
              <a:buFontTx/>
              <a:buNone/>
            </a:pPr>
            <a:r>
              <a:rPr lang="en-US" sz="2000" dirty="0"/>
              <a:t>Haile &amp; Tamer (JPE 2003) study oral, ascending </a:t>
            </a:r>
            <a:r>
              <a:rPr lang="en-US" sz="2000" dirty="0" smtClean="0"/>
              <a:t>auctions under IPV. </a:t>
            </a:r>
          </a:p>
          <a:p>
            <a:pPr>
              <a:lnSpc>
                <a:spcPct val="80000"/>
              </a:lnSpc>
              <a:buFontTx/>
              <a:buNone/>
            </a:pPr>
            <a:r>
              <a:rPr lang="en-US" sz="2000" dirty="0" smtClean="0"/>
              <a:t>Likelihood </a:t>
            </a:r>
            <a:r>
              <a:rPr lang="en-US" sz="2000" dirty="0"/>
              <a:t>function is not well-defined due to multiple equilibria </a:t>
            </a:r>
            <a:r>
              <a:rPr lang="en-US" sz="2000" dirty="0" smtClean="0"/>
              <a:t>problem.</a:t>
            </a:r>
          </a:p>
          <a:p>
            <a:pPr>
              <a:lnSpc>
                <a:spcPct val="80000"/>
              </a:lnSpc>
              <a:buFontTx/>
              <a:buNone/>
            </a:pPr>
            <a:r>
              <a:rPr lang="en-US" sz="2000" dirty="0" smtClean="0"/>
              <a:t>There is no simple interpretation </a:t>
            </a:r>
            <a:r>
              <a:rPr lang="en-US" sz="2000" dirty="0"/>
              <a:t>of losing </a:t>
            </a:r>
            <a:r>
              <a:rPr lang="en-US" sz="2000" dirty="0" smtClean="0"/>
              <a:t>bids.</a:t>
            </a:r>
            <a:endParaRPr lang="en-US" sz="2000" dirty="0"/>
          </a:p>
          <a:p>
            <a:pPr>
              <a:lnSpc>
                <a:spcPct val="150000"/>
              </a:lnSpc>
              <a:buFontTx/>
              <a:buNone/>
            </a:pPr>
            <a:r>
              <a:rPr lang="en-US" sz="2000" dirty="0" smtClean="0"/>
              <a:t>Suppose b</a:t>
            </a:r>
            <a:r>
              <a:rPr lang="en-US" sz="2000" baseline="-25000" dirty="0" smtClean="0"/>
              <a:t>i</a:t>
            </a:r>
            <a:r>
              <a:rPr lang="en-US" sz="2000" dirty="0" smtClean="0"/>
              <a:t> </a:t>
            </a:r>
            <a:r>
              <a:rPr lang="en-US" sz="2000" dirty="0"/>
              <a:t>is </a:t>
            </a:r>
            <a:r>
              <a:rPr lang="en-US" sz="2000" i="1" dirty="0"/>
              <a:t>i</a:t>
            </a:r>
            <a:r>
              <a:rPr lang="en-US" sz="2000" dirty="0"/>
              <a:t>’s highest </a:t>
            </a:r>
            <a:r>
              <a:rPr lang="en-US" sz="2000" dirty="0" smtClean="0"/>
              <a:t>submitted bid.  Assume:</a:t>
            </a:r>
            <a:endParaRPr lang="en-US" sz="2000" dirty="0"/>
          </a:p>
          <a:p>
            <a:pPr>
              <a:lnSpc>
                <a:spcPct val="150000"/>
              </a:lnSpc>
              <a:buFontTx/>
              <a:buNone/>
            </a:pPr>
            <a:r>
              <a:rPr lang="en-US" sz="2000" dirty="0" smtClean="0"/>
              <a:t>A1</a:t>
            </a:r>
            <a:r>
              <a:rPr lang="en-US" sz="2000" dirty="0"/>
              <a:t>. </a:t>
            </a:r>
            <a:r>
              <a:rPr lang="en-US" sz="2000" dirty="0" smtClean="0"/>
              <a:t>No bidder submits a bid </a:t>
            </a:r>
            <a:r>
              <a:rPr lang="en-US" sz="2000" dirty="0"/>
              <a:t>greater than their </a:t>
            </a:r>
            <a:r>
              <a:rPr lang="en-US" sz="2000" dirty="0" smtClean="0"/>
              <a:t>value: x</a:t>
            </a:r>
            <a:r>
              <a:rPr lang="en-US" sz="2000" baseline="-25000" dirty="0" smtClean="0"/>
              <a:t>i</a:t>
            </a:r>
            <a:r>
              <a:rPr lang="en-US" sz="2000" dirty="0" smtClean="0"/>
              <a:t> </a:t>
            </a:r>
            <a:r>
              <a:rPr lang="en-US" sz="2000" dirty="0">
                <a:cs typeface="Times New Roman" pitchFamily="18" charset="0"/>
              </a:rPr>
              <a:t>≥</a:t>
            </a:r>
            <a:r>
              <a:rPr lang="en-US" sz="2000" dirty="0"/>
              <a:t> b</a:t>
            </a:r>
            <a:r>
              <a:rPr lang="en-US" sz="2000" baseline="-25000" dirty="0"/>
              <a:t>i</a:t>
            </a:r>
            <a:r>
              <a:rPr lang="en-US" sz="2000" dirty="0"/>
              <a:t> for all </a:t>
            </a:r>
            <a:r>
              <a:rPr lang="en-US" sz="2000" i="1" dirty="0" err="1"/>
              <a:t>i</a:t>
            </a:r>
            <a:r>
              <a:rPr lang="en-US" sz="2000" dirty="0"/>
              <a:t>. </a:t>
            </a:r>
          </a:p>
          <a:p>
            <a:pPr>
              <a:lnSpc>
                <a:spcPct val="80000"/>
              </a:lnSpc>
              <a:buFontTx/>
              <a:buNone/>
            </a:pPr>
            <a:r>
              <a:rPr lang="en-US" sz="2000" dirty="0" smtClean="0"/>
              <a:t>A2</a:t>
            </a:r>
            <a:r>
              <a:rPr lang="en-US" sz="2000" dirty="0"/>
              <a:t>. Losing bidders are not willing to raise the winning bid by the minimum bid increment </a:t>
            </a:r>
            <a:r>
              <a:rPr lang="el-GR" sz="2000" dirty="0" smtClean="0">
                <a:cs typeface="Times New Roman" pitchFamily="18" charset="0"/>
              </a:rPr>
              <a:t>Δ</a:t>
            </a:r>
            <a:r>
              <a:rPr lang="en-US" sz="2000" dirty="0" smtClean="0">
                <a:cs typeface="Times New Roman" pitchFamily="18" charset="0"/>
              </a:rPr>
              <a:t>:</a:t>
            </a:r>
            <a:r>
              <a:rPr lang="en-US" sz="2000" dirty="0" smtClean="0"/>
              <a:t> </a:t>
            </a:r>
          </a:p>
          <a:p>
            <a:pPr>
              <a:lnSpc>
                <a:spcPct val="80000"/>
              </a:lnSpc>
              <a:buFontTx/>
              <a:buNone/>
            </a:pPr>
            <a:r>
              <a:rPr lang="en-US" sz="2000" dirty="0"/>
              <a:t>	</a:t>
            </a:r>
            <a:r>
              <a:rPr lang="en-US" sz="2000" dirty="0" smtClean="0"/>
              <a:t>x</a:t>
            </a:r>
            <a:r>
              <a:rPr lang="en-US" sz="2000" baseline="-25000" dirty="0" smtClean="0"/>
              <a:t>i</a:t>
            </a:r>
            <a:r>
              <a:rPr lang="en-US" sz="2000" dirty="0" smtClean="0"/>
              <a:t> </a:t>
            </a:r>
            <a:r>
              <a:rPr lang="en-US" sz="2000" dirty="0">
                <a:cs typeface="Times New Roman" pitchFamily="18" charset="0"/>
              </a:rPr>
              <a:t>≤</a:t>
            </a:r>
            <a:r>
              <a:rPr lang="en-US" sz="2000" dirty="0"/>
              <a:t> w +</a:t>
            </a:r>
            <a:r>
              <a:rPr lang="el-GR" sz="2000" dirty="0">
                <a:cs typeface="Times New Roman" pitchFamily="18" charset="0"/>
              </a:rPr>
              <a:t>Δ</a:t>
            </a:r>
            <a:r>
              <a:rPr lang="en-US" sz="2000" dirty="0"/>
              <a:t> for all </a:t>
            </a:r>
            <a:r>
              <a:rPr lang="en-US" sz="2000" i="1" dirty="0" err="1"/>
              <a:t>i</a:t>
            </a:r>
            <a:r>
              <a:rPr lang="en-US" sz="2000" dirty="0"/>
              <a:t> except the winning bidder. </a:t>
            </a:r>
          </a:p>
          <a:p>
            <a:pPr>
              <a:buFontTx/>
              <a:buNone/>
            </a:pPr>
            <a:r>
              <a:rPr lang="en-US" sz="2000" dirty="0" smtClean="0"/>
              <a:t>The </a:t>
            </a:r>
            <a:r>
              <a:rPr lang="en-US" sz="2000" dirty="0"/>
              <a:t>two assumptions provide upper and lower bounds on F</a:t>
            </a:r>
            <a:r>
              <a:rPr lang="en-US" sz="2000" baseline="-25000" dirty="0"/>
              <a:t>X</a:t>
            </a:r>
            <a:r>
              <a:rPr lang="en-US" sz="2000" dirty="0"/>
              <a:t>, without </a:t>
            </a:r>
            <a:r>
              <a:rPr lang="en-US" sz="2000" dirty="0" smtClean="0"/>
              <a:t>otherwise specifying </a:t>
            </a:r>
            <a:r>
              <a:rPr lang="en-US" sz="2000" dirty="0"/>
              <a:t>equilibrium play. </a:t>
            </a:r>
          </a:p>
          <a:p>
            <a:pPr>
              <a:lnSpc>
                <a:spcPct val="80000"/>
              </a:lnSpc>
              <a:spcAft>
                <a:spcPts val="600"/>
              </a:spcAft>
              <a:buFontTx/>
              <a:buNone/>
            </a:pPr>
            <a:r>
              <a:rPr lang="en-US" sz="2000" dirty="0"/>
              <a:t>Surprisingly, the bounds can be quite tight. The implied bounds on </a:t>
            </a:r>
            <a:r>
              <a:rPr lang="en-US" sz="2000" dirty="0" smtClean="0"/>
              <a:t>revenues under alternative reserve prices </a:t>
            </a:r>
            <a:r>
              <a:rPr lang="en-US" sz="2000" dirty="0"/>
              <a:t>are also tight.</a:t>
            </a:r>
          </a:p>
          <a:p>
            <a:pPr>
              <a:lnSpc>
                <a:spcPct val="80000"/>
              </a:lnSpc>
              <a:buFontTx/>
              <a:buNone/>
            </a:pPr>
            <a:r>
              <a:rPr lang="en-US" sz="2000" dirty="0" smtClean="0"/>
              <a:t>Caution: A2 may not be satisfied for </a:t>
            </a:r>
            <a:r>
              <a:rPr lang="en-US" sz="2000" dirty="0"/>
              <a:t>equilibria with jump </a:t>
            </a:r>
            <a:r>
              <a:rPr lang="en-US" sz="2000" dirty="0" smtClean="0"/>
              <a:t>bidding. </a:t>
            </a: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386FEBFF-93DC-4DCC-BB82-F0B13A0EB64F}" type="slidenum">
              <a:rPr lang="en-GB" smtClean="0"/>
              <a:pPr/>
              <a:t>14</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83513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2. Extensions</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smtClean="0"/>
              <a:t>GPV framework can be adapted to many other settings:</a:t>
            </a:r>
          </a:p>
          <a:p>
            <a:r>
              <a:rPr lang="en-US" sz="2000" dirty="0" smtClean="0"/>
              <a:t>Asymmetric bidders: IPV with </a:t>
            </a:r>
            <a:r>
              <a:rPr lang="en-US" sz="2000" dirty="0" err="1" smtClean="0"/>
              <a:t>d.f.</a:t>
            </a:r>
            <a:r>
              <a:rPr lang="en-US" sz="2000" dirty="0" smtClean="0"/>
              <a:t> F</a:t>
            </a:r>
            <a:r>
              <a:rPr lang="en-US" sz="2000" baseline="-25000" dirty="0" smtClean="0"/>
              <a:t>i</a:t>
            </a:r>
          </a:p>
          <a:p>
            <a:r>
              <a:rPr lang="en-US" sz="2000" dirty="0" smtClean="0"/>
              <a:t>Affiliated private values (APV</a:t>
            </a:r>
            <a:r>
              <a:rPr lang="en-US" sz="2000" dirty="0"/>
              <a:t>) </a:t>
            </a:r>
            <a:endParaRPr lang="en-US" sz="2000" dirty="0" smtClean="0"/>
          </a:p>
          <a:p>
            <a:r>
              <a:rPr lang="en-US" sz="2000" dirty="0" smtClean="0"/>
              <a:t>Unobserved </a:t>
            </a:r>
            <a:r>
              <a:rPr lang="en-US" sz="2000" dirty="0"/>
              <a:t>heterogeneity</a:t>
            </a:r>
          </a:p>
          <a:p>
            <a:r>
              <a:rPr lang="en-US" sz="2000" dirty="0" smtClean="0"/>
              <a:t>Common values (CV)</a:t>
            </a:r>
          </a:p>
          <a:p>
            <a:r>
              <a:rPr lang="en-US" sz="2000" dirty="0" smtClean="0"/>
              <a:t>Risk averse bidders</a:t>
            </a:r>
          </a:p>
          <a:p>
            <a:r>
              <a:rPr lang="en-US" sz="2000" dirty="0" smtClean="0"/>
              <a:t>Asymmetric equilibria</a:t>
            </a:r>
          </a:p>
          <a:p>
            <a:r>
              <a:rPr lang="en-US" sz="2000" dirty="0"/>
              <a:t>Multiple units</a:t>
            </a:r>
          </a:p>
          <a:p>
            <a:r>
              <a:rPr lang="en-US" sz="2000" dirty="0" smtClean="0"/>
              <a:t>Departures from BNE; e.g., collusion</a:t>
            </a:r>
          </a:p>
          <a:p>
            <a:endParaRPr lang="en-US" sz="2000" dirty="0" smtClean="0"/>
          </a:p>
          <a:p>
            <a:pPr>
              <a:buNone/>
            </a:pPr>
            <a:r>
              <a:rPr lang="en-US" sz="2000" dirty="0" smtClean="0"/>
              <a:t>In the above settings, revenue equivalence no longer holds; optimal auction design entails more than choosing the reserve price.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15</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426785420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Asymmetric Bidders</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a:t>GPV is straightforward to adapt in case of FPSB with private </a:t>
            </a:r>
            <a:r>
              <a:rPr lang="en-US" sz="2000" dirty="0" smtClean="0"/>
              <a:t>values.</a:t>
            </a:r>
          </a:p>
          <a:p>
            <a:pPr>
              <a:buNone/>
            </a:pPr>
            <a:r>
              <a:rPr lang="en-US" sz="2000" dirty="0" smtClean="0"/>
              <a:t>Define F</a:t>
            </a:r>
            <a:r>
              <a:rPr lang="en-US" sz="2000" baseline="-25000" dirty="0" smtClean="0"/>
              <a:t>i </a:t>
            </a:r>
            <a:r>
              <a:rPr lang="en-US" sz="2000" dirty="0" smtClean="0"/>
              <a:t>as the </a:t>
            </a:r>
            <a:r>
              <a:rPr lang="en-US" sz="2000" dirty="0" err="1" smtClean="0"/>
              <a:t>d.f.</a:t>
            </a:r>
            <a:r>
              <a:rPr lang="en-US" sz="2000" dirty="0" smtClean="0"/>
              <a:t> of bidder</a:t>
            </a:r>
            <a:r>
              <a:rPr lang="en-US" sz="2000" i="1" dirty="0" smtClean="0"/>
              <a:t> i</a:t>
            </a:r>
            <a:r>
              <a:rPr lang="en-US" sz="2000" dirty="0" smtClean="0"/>
              <a:t>’s valuation.</a:t>
            </a:r>
            <a:endParaRPr lang="en-US" sz="2000" baseline="-25000" dirty="0" smtClean="0"/>
          </a:p>
          <a:p>
            <a:pPr>
              <a:buNone/>
            </a:pPr>
            <a:r>
              <a:rPr lang="en-US" sz="2000" dirty="0"/>
              <a:t>Bidder </a:t>
            </a:r>
            <a:r>
              <a:rPr lang="en-US" sz="2000" i="1" dirty="0" smtClean="0"/>
              <a:t>i</a:t>
            </a:r>
            <a:r>
              <a:rPr lang="en-US" sz="2000" dirty="0" smtClean="0"/>
              <a:t>’s inverse bid function is a best response </a:t>
            </a:r>
            <a:r>
              <a:rPr lang="en-US" sz="2000" dirty="0"/>
              <a:t>to empirical distribution of </a:t>
            </a:r>
            <a:r>
              <a:rPr lang="en-US" sz="2000" dirty="0" smtClean="0"/>
              <a:t>its highest </a:t>
            </a:r>
            <a:r>
              <a:rPr lang="en-US" sz="2000" dirty="0"/>
              <a:t>rival bid, denoted M(</a:t>
            </a:r>
            <a:r>
              <a:rPr lang="en-US" sz="2000" dirty="0" err="1"/>
              <a:t>i</a:t>
            </a:r>
            <a:r>
              <a:rPr lang="en-US" sz="2000" dirty="0"/>
              <a:t>), with </a:t>
            </a:r>
            <a:r>
              <a:rPr lang="en-US" sz="2000" dirty="0" err="1"/>
              <a:t>d.f.</a:t>
            </a:r>
            <a:r>
              <a:rPr lang="en-US" sz="2000" dirty="0"/>
              <a:t> G</a:t>
            </a:r>
            <a:r>
              <a:rPr lang="en-US" sz="2000" baseline="-25000" dirty="0"/>
              <a:t>M(</a:t>
            </a:r>
            <a:r>
              <a:rPr lang="en-US" sz="2000" baseline="-25000" dirty="0" err="1"/>
              <a:t>i</a:t>
            </a:r>
            <a:r>
              <a:rPr lang="en-US" sz="2000" baseline="-25000" dirty="0" smtClean="0"/>
              <a:t>)</a:t>
            </a:r>
            <a:r>
              <a:rPr lang="en-US" sz="2000" dirty="0" smtClean="0"/>
              <a:t> </a:t>
            </a:r>
            <a:r>
              <a:rPr lang="en-US" sz="2000" dirty="0"/>
              <a:t>and </a:t>
            </a:r>
            <a:r>
              <a:rPr lang="en-US" sz="2000" dirty="0" err="1"/>
              <a:t>p.d.f</a:t>
            </a:r>
            <a:r>
              <a:rPr lang="en-US" sz="2000" dirty="0"/>
              <a:t> </a:t>
            </a:r>
            <a:r>
              <a:rPr lang="en-US" sz="2000" dirty="0" err="1"/>
              <a:t>g</a:t>
            </a:r>
            <a:r>
              <a:rPr lang="en-US" sz="2000" baseline="-25000" dirty="0" err="1"/>
              <a:t>M</a:t>
            </a:r>
            <a:r>
              <a:rPr lang="en-US" sz="2000" baseline="-25000" dirty="0"/>
              <a:t>(</a:t>
            </a:r>
            <a:r>
              <a:rPr lang="en-US" sz="2000" baseline="-25000" dirty="0" err="1"/>
              <a:t>i</a:t>
            </a:r>
            <a:r>
              <a:rPr lang="en-US" sz="2000" baseline="-25000" dirty="0" smtClean="0"/>
              <a:t>)</a:t>
            </a:r>
            <a:r>
              <a:rPr lang="en-US" sz="2000" dirty="0" smtClean="0"/>
              <a:t>.</a:t>
            </a:r>
            <a:endParaRPr lang="en-US" sz="2000" dirty="0"/>
          </a:p>
          <a:p>
            <a:pPr>
              <a:lnSpc>
                <a:spcPct val="150000"/>
              </a:lnSpc>
              <a:buNone/>
            </a:pPr>
            <a:r>
              <a:rPr lang="en-US" sz="2000" dirty="0" smtClean="0"/>
              <a:t> </a:t>
            </a:r>
            <a:r>
              <a:rPr lang="en-US" sz="2000" dirty="0"/>
              <a:t>	</a:t>
            </a:r>
            <a:r>
              <a:rPr lang="en-US" sz="2000" dirty="0" smtClean="0"/>
              <a:t>	</a:t>
            </a:r>
            <a:r>
              <a:rPr lang="en-US" sz="2000" dirty="0" err="1" smtClean="0"/>
              <a:t>η</a:t>
            </a:r>
            <a:r>
              <a:rPr lang="en-US" sz="2000" baseline="-25000" dirty="0" err="1" smtClean="0"/>
              <a:t>i</a:t>
            </a:r>
            <a:r>
              <a:rPr lang="en-US" sz="2000" dirty="0" smtClean="0"/>
              <a:t>(b</a:t>
            </a:r>
            <a:r>
              <a:rPr lang="en-US" sz="2000" dirty="0"/>
              <a:t>) = b + (</a:t>
            </a:r>
            <a:r>
              <a:rPr lang="en-US" sz="2000" dirty="0" smtClean="0"/>
              <a:t>G</a:t>
            </a:r>
            <a:r>
              <a:rPr lang="en-US" sz="2000" baseline="-25000" dirty="0" smtClean="0"/>
              <a:t>M(</a:t>
            </a:r>
            <a:r>
              <a:rPr lang="en-US" sz="2000" baseline="-25000" dirty="0" err="1" smtClean="0"/>
              <a:t>i</a:t>
            </a:r>
            <a:r>
              <a:rPr lang="en-US" sz="2000" baseline="-25000" dirty="0" smtClean="0"/>
              <a:t>)</a:t>
            </a:r>
            <a:r>
              <a:rPr lang="en-US" sz="2000" dirty="0" smtClean="0"/>
              <a:t>(b)/g</a:t>
            </a:r>
            <a:r>
              <a:rPr lang="en-US" sz="2000" baseline="-25000" dirty="0" smtClean="0"/>
              <a:t>M(</a:t>
            </a:r>
            <a:r>
              <a:rPr lang="en-US" sz="2000" baseline="-25000" dirty="0" err="1" smtClean="0"/>
              <a:t>i</a:t>
            </a:r>
            <a:r>
              <a:rPr lang="en-US" sz="2000" baseline="-25000" dirty="0" smtClean="0"/>
              <a:t>)</a:t>
            </a:r>
            <a:r>
              <a:rPr lang="en-US" sz="2000" dirty="0" smtClean="0"/>
              <a:t>(b)) for </a:t>
            </a:r>
            <a:r>
              <a:rPr lang="en-US" sz="2000" dirty="0"/>
              <a:t>b ≥ r </a:t>
            </a:r>
            <a:endParaRPr lang="en-US" sz="2000" dirty="0" smtClean="0"/>
          </a:p>
          <a:p>
            <a:pPr>
              <a:buNone/>
            </a:pPr>
            <a:r>
              <a:rPr lang="en-US" sz="2000" dirty="0" smtClean="0"/>
              <a:t>Here  G</a:t>
            </a:r>
            <a:r>
              <a:rPr lang="en-US" sz="2000" baseline="-25000" dirty="0" smtClean="0"/>
              <a:t>M(</a:t>
            </a:r>
            <a:r>
              <a:rPr lang="en-US" sz="2000" baseline="-25000" dirty="0" err="1" smtClean="0"/>
              <a:t>i</a:t>
            </a:r>
            <a:r>
              <a:rPr lang="en-US" sz="2000" baseline="-25000" dirty="0" smtClean="0"/>
              <a:t>)</a:t>
            </a:r>
            <a:r>
              <a:rPr lang="en-US" sz="2000" dirty="0" smtClean="0"/>
              <a:t>(b) </a:t>
            </a:r>
            <a:r>
              <a:rPr lang="en-US" sz="2000" dirty="0"/>
              <a:t>= ∏</a:t>
            </a:r>
            <a:r>
              <a:rPr lang="en-US" sz="2000" baseline="-25000" dirty="0" err="1"/>
              <a:t>j≠i</a:t>
            </a:r>
            <a:r>
              <a:rPr lang="en-US" sz="2000" dirty="0"/>
              <a:t> </a:t>
            </a:r>
            <a:r>
              <a:rPr lang="en-US" sz="2000" dirty="0" err="1" smtClean="0"/>
              <a:t>G</a:t>
            </a:r>
            <a:r>
              <a:rPr lang="en-US" sz="2000" baseline="-25000" dirty="0" err="1" smtClean="0"/>
              <a:t>j</a:t>
            </a:r>
            <a:r>
              <a:rPr lang="en-US" sz="2000" dirty="0" smtClean="0"/>
              <a:t>(b) = ∏</a:t>
            </a:r>
            <a:r>
              <a:rPr lang="en-US" sz="2000" baseline="-25000" dirty="0" err="1" smtClean="0"/>
              <a:t>j≠i</a:t>
            </a:r>
            <a:r>
              <a:rPr lang="en-US" sz="2000" dirty="0" smtClean="0"/>
              <a:t> F</a:t>
            </a:r>
            <a:r>
              <a:rPr lang="en-US" sz="2000" baseline="-25000" dirty="0" smtClean="0"/>
              <a:t>j</a:t>
            </a:r>
            <a:r>
              <a:rPr lang="en-US" sz="2000" dirty="0" smtClean="0"/>
              <a:t>(</a:t>
            </a:r>
            <a:r>
              <a:rPr lang="en-US" sz="2000" dirty="0" err="1" smtClean="0"/>
              <a:t>η</a:t>
            </a:r>
            <a:r>
              <a:rPr lang="en-US" sz="2000" baseline="-25000" dirty="0" err="1" smtClean="0"/>
              <a:t>j</a:t>
            </a:r>
            <a:r>
              <a:rPr lang="en-US" sz="2000" dirty="0" smtClean="0"/>
              <a:t>(b</a:t>
            </a:r>
            <a:r>
              <a:rPr lang="en-US" sz="2000" dirty="0"/>
              <a:t>)</a:t>
            </a:r>
            <a:r>
              <a:rPr lang="en-US" sz="2000" dirty="0" smtClean="0"/>
              <a:t>), the probability that bidder </a:t>
            </a:r>
            <a:r>
              <a:rPr lang="en-US" sz="2000" i="1" dirty="0" err="1" smtClean="0"/>
              <a:t>i</a:t>
            </a:r>
            <a:r>
              <a:rPr lang="en-US" sz="2000" i="1" dirty="0" smtClean="0"/>
              <a:t> </a:t>
            </a:r>
            <a:r>
              <a:rPr lang="en-US" sz="2000" dirty="0" smtClean="0"/>
              <a:t>wins with bid </a:t>
            </a:r>
            <a:r>
              <a:rPr lang="en-US" sz="2000" i="1" dirty="0" smtClean="0"/>
              <a:t>b</a:t>
            </a:r>
            <a:r>
              <a:rPr lang="en-US" sz="2000" dirty="0" smtClean="0"/>
              <a:t>.  </a:t>
            </a:r>
            <a:endParaRPr lang="en-US" sz="2000" dirty="0"/>
          </a:p>
          <a:p>
            <a:pPr>
              <a:buNone/>
            </a:pPr>
            <a:r>
              <a:rPr lang="en-US" sz="2000" dirty="0" smtClean="0"/>
              <a:t>Require sufficient individual bidder data to estimate the distribution function of bids, </a:t>
            </a:r>
            <a:r>
              <a:rPr lang="en-US" sz="2000" dirty="0" err="1" smtClean="0"/>
              <a:t>G</a:t>
            </a:r>
            <a:r>
              <a:rPr lang="en-US" sz="2000" baseline="-25000" dirty="0" err="1" smtClean="0"/>
              <a:t>i</a:t>
            </a:r>
            <a:r>
              <a:rPr lang="en-US" sz="2000" dirty="0" smtClean="0"/>
              <a:t>(b). </a:t>
            </a:r>
          </a:p>
          <a:p>
            <a:pPr>
              <a:buNone/>
            </a:pPr>
            <a:r>
              <a:rPr lang="en-US" sz="2000" dirty="0" smtClean="0"/>
              <a:t>Or categorize bidders by observable types, consider type-symmetric BNE. </a:t>
            </a:r>
          </a:p>
          <a:p>
            <a:pPr>
              <a:buNone/>
            </a:pPr>
            <a:r>
              <a:rPr lang="en-US" sz="2000" dirty="0" smtClean="0"/>
              <a:t>Given estimates of </a:t>
            </a:r>
            <a:r>
              <a:rPr lang="en-US" sz="2000" dirty="0"/>
              <a:t>F</a:t>
            </a:r>
            <a:r>
              <a:rPr lang="en-US" sz="2000" baseline="-25000" dirty="0"/>
              <a:t>i</a:t>
            </a:r>
            <a:r>
              <a:rPr lang="en-US" sz="2000" dirty="0" smtClean="0"/>
              <a:t>, characterize optimal mechanism (Myerson 1981).</a:t>
            </a:r>
          </a:p>
          <a:p>
            <a:pPr>
              <a:buNone/>
            </a:pPr>
            <a:r>
              <a:rPr lang="en-US" sz="2000" dirty="0" smtClean="0"/>
              <a:t>Typically, treat bidders asymmetrically.</a:t>
            </a:r>
          </a:p>
        </p:txBody>
      </p:sp>
      <p:sp>
        <p:nvSpPr>
          <p:cNvPr id="2" name="Slide Number Placeholder 1"/>
          <p:cNvSpPr>
            <a:spLocks noGrp="1"/>
          </p:cNvSpPr>
          <p:nvPr>
            <p:ph type="sldNum" sz="quarter" idx="12"/>
          </p:nvPr>
        </p:nvSpPr>
        <p:spPr/>
        <p:txBody>
          <a:bodyPr/>
          <a:lstStyle/>
          <a:p>
            <a:fld id="{386FEBFF-93DC-4DCC-BB82-F0B13A0EB64F}" type="slidenum">
              <a:rPr lang="en-GB" smtClean="0"/>
              <a:pPr/>
              <a:t>16</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77714477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839586"/>
          </a:xfrm>
        </p:spPr>
        <p:txBody>
          <a:bodyPr/>
          <a:lstStyle/>
          <a:p>
            <a:r>
              <a:rPr lang="en-US" sz="3200" b="1" dirty="0" smtClean="0"/>
              <a:t>Auction Heterogeneity: FPSB</a:t>
            </a:r>
            <a:endParaRPr lang="en-US" sz="3200" b="1" dirty="0"/>
          </a:p>
        </p:txBody>
      </p:sp>
      <p:sp>
        <p:nvSpPr>
          <p:cNvPr id="961539" name="Rectangle 3"/>
          <p:cNvSpPr>
            <a:spLocks noGrp="1" noChangeArrowheads="1"/>
          </p:cNvSpPr>
          <p:nvPr>
            <p:ph type="body" idx="1"/>
          </p:nvPr>
        </p:nvSpPr>
        <p:spPr>
          <a:xfrm>
            <a:off x="685800" y="1412776"/>
            <a:ext cx="7772400" cy="4824536"/>
          </a:xfrm>
        </p:spPr>
        <p:txBody>
          <a:bodyPr/>
          <a:lstStyle/>
          <a:p>
            <a:pPr>
              <a:buNone/>
            </a:pPr>
            <a:r>
              <a:rPr lang="en-US" sz="2000" dirty="0" smtClean="0"/>
              <a:t>If distribution of independent private valuations depends on observable auction characteristics, Z, can estimate F</a:t>
            </a:r>
            <a:r>
              <a:rPr lang="en-US" sz="2000" baseline="-25000" dirty="0" smtClean="0"/>
              <a:t>X</a:t>
            </a:r>
            <a:r>
              <a:rPr lang="en-US" sz="2000" dirty="0" smtClean="0"/>
              <a:t>(</a:t>
            </a:r>
            <a:r>
              <a:rPr lang="en-US" sz="2000" dirty="0" err="1" smtClean="0"/>
              <a:t>x|Z</a:t>
            </a:r>
            <a:r>
              <a:rPr lang="en-US" sz="2000" dirty="0" smtClean="0"/>
              <a:t>) by GPV methods. </a:t>
            </a:r>
          </a:p>
          <a:p>
            <a:pPr>
              <a:buNone/>
            </a:pPr>
            <a:r>
              <a:rPr lang="en-US" sz="2000" dirty="0"/>
              <a:t>T</a:t>
            </a:r>
            <a:r>
              <a:rPr lang="en-US" sz="2000" dirty="0" smtClean="0"/>
              <a:t>he inverse bid function is now: </a:t>
            </a:r>
          </a:p>
          <a:p>
            <a:pPr>
              <a:buNone/>
            </a:pPr>
            <a:r>
              <a:rPr lang="en-US" sz="2000" dirty="0" smtClean="0"/>
              <a:t>		η(b, Z) </a:t>
            </a:r>
            <a:r>
              <a:rPr lang="en-US" sz="2000" dirty="0"/>
              <a:t>= b + </a:t>
            </a:r>
            <a:r>
              <a:rPr lang="en-US" sz="2000" dirty="0" smtClean="0"/>
              <a:t>G(</a:t>
            </a:r>
            <a:r>
              <a:rPr lang="en-US" sz="2000" dirty="0" err="1" smtClean="0"/>
              <a:t>b|Z</a:t>
            </a:r>
            <a:r>
              <a:rPr lang="en-US" sz="2000" dirty="0" smtClean="0"/>
              <a:t>)/[(n-1)g(</a:t>
            </a:r>
            <a:r>
              <a:rPr lang="en-US" sz="2000" dirty="0" err="1" smtClean="0"/>
              <a:t>b|Z</a:t>
            </a:r>
            <a:r>
              <a:rPr lang="en-US" sz="2000" dirty="0" smtClean="0"/>
              <a:t>)]  for </a:t>
            </a:r>
            <a:r>
              <a:rPr lang="en-US" sz="2000" dirty="0"/>
              <a:t>b ≥ r </a:t>
            </a:r>
            <a:endParaRPr lang="en-US" sz="2000" dirty="0" smtClean="0"/>
          </a:p>
          <a:p>
            <a:pPr>
              <a:buNone/>
            </a:pPr>
            <a:r>
              <a:rPr lang="en-US" sz="2000" dirty="0" smtClean="0"/>
              <a:t>Optimal reserve price depends on Z.</a:t>
            </a:r>
          </a:p>
          <a:p>
            <a:pPr>
              <a:buNone/>
            </a:pPr>
            <a:r>
              <a:rPr lang="en-US" sz="2000" dirty="0" smtClean="0"/>
              <a:t>If auction characteristics are </a:t>
            </a:r>
            <a:r>
              <a:rPr lang="en-US" sz="2000" dirty="0"/>
              <a:t>not observed by the </a:t>
            </a:r>
            <a:r>
              <a:rPr lang="en-US" sz="2000" dirty="0" smtClean="0"/>
              <a:t>econometrician then bids are correlated and, typically</a:t>
            </a:r>
            <a:r>
              <a:rPr lang="en-US" sz="2000" dirty="0"/>
              <a:t>, inferred bidder markups will be too large.</a:t>
            </a:r>
          </a:p>
          <a:p>
            <a:pPr>
              <a:buNone/>
            </a:pPr>
            <a:r>
              <a:rPr lang="en-US" sz="2000" dirty="0"/>
              <a:t>	Empirical distribution of rival bids is the mixture of G(</a:t>
            </a:r>
            <a:r>
              <a:rPr lang="en-US" sz="2000" dirty="0" err="1"/>
              <a:t>b|Z</a:t>
            </a:r>
            <a:r>
              <a:rPr lang="en-US" sz="2000" dirty="0"/>
              <a:t>) over the distribution of Z.</a:t>
            </a:r>
          </a:p>
          <a:p>
            <a:pPr>
              <a:buNone/>
            </a:pPr>
            <a:r>
              <a:rPr lang="en-US" sz="2000" dirty="0"/>
              <a:t>Solution, when heterogeneity is multiplicative:</a:t>
            </a:r>
          </a:p>
          <a:p>
            <a:pPr marL="457200" lvl="1" indent="0">
              <a:lnSpc>
                <a:spcPct val="80000"/>
              </a:lnSpc>
              <a:buNone/>
            </a:pPr>
            <a:r>
              <a:rPr lang="en-US" sz="2000" dirty="0"/>
              <a:t>Non-parametric: Krasnokutskaya (RES 2011)</a:t>
            </a:r>
          </a:p>
          <a:p>
            <a:pPr marL="457200" lvl="1" indent="0">
              <a:lnSpc>
                <a:spcPct val="80000"/>
              </a:lnSpc>
              <a:buNone/>
            </a:pPr>
            <a:r>
              <a:rPr lang="en-US" sz="2000" dirty="0"/>
              <a:t>	When observe at least two bids, exploit bid ratios.  </a:t>
            </a:r>
          </a:p>
          <a:p>
            <a:pPr marL="457200" lvl="1" indent="0">
              <a:lnSpc>
                <a:spcPct val="80000"/>
              </a:lnSpc>
              <a:buNone/>
            </a:pPr>
            <a:r>
              <a:rPr lang="en-US" sz="2000" dirty="0"/>
              <a:t>Parametric: Athey, Levin &amp; </a:t>
            </a:r>
            <a:r>
              <a:rPr lang="en-US" sz="2000" dirty="0" err="1"/>
              <a:t>Seira</a:t>
            </a:r>
            <a:r>
              <a:rPr lang="en-US" sz="2000" dirty="0"/>
              <a:t> (QJE 2011), Krasnokutskaya &amp; Seim (AER 2010)</a:t>
            </a:r>
          </a:p>
          <a:p>
            <a:pPr>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17</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258280380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839586"/>
          </a:xfrm>
        </p:spPr>
        <p:txBody>
          <a:bodyPr/>
          <a:lstStyle/>
          <a:p>
            <a:r>
              <a:rPr lang="en-US" sz="3200" b="1" dirty="0" smtClean="0"/>
              <a:t>Affiliated Private Values: FPSB</a:t>
            </a:r>
            <a:endParaRPr lang="en-US" sz="3200" b="1" dirty="0"/>
          </a:p>
        </p:txBody>
      </p:sp>
      <p:sp>
        <p:nvSpPr>
          <p:cNvPr id="961539" name="Rectangle 3"/>
          <p:cNvSpPr>
            <a:spLocks noGrp="1" noChangeArrowheads="1"/>
          </p:cNvSpPr>
          <p:nvPr>
            <p:ph type="body" idx="1"/>
          </p:nvPr>
        </p:nvSpPr>
        <p:spPr>
          <a:xfrm>
            <a:off x="677254" y="1609362"/>
            <a:ext cx="7772400" cy="4611216"/>
          </a:xfrm>
        </p:spPr>
        <p:txBody>
          <a:bodyPr/>
          <a:lstStyle/>
          <a:p>
            <a:pPr>
              <a:lnSpc>
                <a:spcPct val="150000"/>
              </a:lnSpc>
              <a:buNone/>
            </a:pPr>
            <a:r>
              <a:rPr lang="en-US" sz="2000" dirty="0" smtClean="0"/>
              <a:t>Suppose instead correlation arises </a:t>
            </a:r>
            <a:r>
              <a:rPr lang="en-US" sz="2000" dirty="0"/>
              <a:t>because valuations are </a:t>
            </a:r>
            <a:r>
              <a:rPr lang="en-US" sz="2000" dirty="0" smtClean="0"/>
              <a:t>affiliated. </a:t>
            </a:r>
          </a:p>
          <a:p>
            <a:pPr>
              <a:spcBef>
                <a:spcPct val="35000"/>
              </a:spcBef>
              <a:spcAft>
                <a:spcPct val="30000"/>
              </a:spcAft>
              <a:buFontTx/>
              <a:buNone/>
            </a:pPr>
            <a:r>
              <a:rPr lang="en-US" sz="2000" dirty="0" err="1" smtClean="0"/>
              <a:t>Laffont</a:t>
            </a:r>
            <a:r>
              <a:rPr lang="en-US" sz="2000" dirty="0" smtClean="0"/>
              <a:t> &amp; </a:t>
            </a:r>
            <a:r>
              <a:rPr lang="en-US" sz="2000" dirty="0" err="1" smtClean="0"/>
              <a:t>Vuong</a:t>
            </a:r>
            <a:r>
              <a:rPr lang="en-US" sz="2000" dirty="0" smtClean="0"/>
              <a:t>: Fix n and let M </a:t>
            </a:r>
            <a:r>
              <a:rPr lang="en-US" sz="2000" dirty="0"/>
              <a:t>= </a:t>
            </a:r>
            <a:r>
              <a:rPr lang="fr-FR" sz="2000" dirty="0"/>
              <a:t>β</a:t>
            </a:r>
            <a:r>
              <a:rPr lang="en-US" sz="2000" dirty="0" smtClean="0"/>
              <a:t>(Y) denote </a:t>
            </a:r>
            <a:r>
              <a:rPr lang="en-US" sz="2000" dirty="0"/>
              <a:t>the highest rival </a:t>
            </a:r>
            <a:r>
              <a:rPr lang="en-US" sz="2000" dirty="0" smtClean="0"/>
              <a:t>bid among n rivals. </a:t>
            </a:r>
            <a:endParaRPr lang="en-US" sz="2000" dirty="0"/>
          </a:p>
          <a:p>
            <a:pPr>
              <a:lnSpc>
                <a:spcPct val="80000"/>
              </a:lnSpc>
              <a:spcBef>
                <a:spcPct val="35000"/>
              </a:spcBef>
              <a:spcAft>
                <a:spcPct val="30000"/>
              </a:spcAft>
              <a:buFontTx/>
              <a:buNone/>
            </a:pPr>
            <a:r>
              <a:rPr lang="en-US" sz="2000" dirty="0"/>
              <a:t>Let G</a:t>
            </a:r>
            <a:r>
              <a:rPr lang="en-US" sz="2000" baseline="-25000" dirty="0"/>
              <a:t>M|B</a:t>
            </a:r>
            <a:r>
              <a:rPr lang="en-US" sz="2000" dirty="0"/>
              <a:t> denote the distribution function of M, conditional on one’s own bid B, and </a:t>
            </a:r>
            <a:r>
              <a:rPr lang="en-US" sz="2000" dirty="0" err="1"/>
              <a:t>g</a:t>
            </a:r>
            <a:r>
              <a:rPr lang="en-US" sz="2000" baseline="-25000" dirty="0" err="1"/>
              <a:t>M|B</a:t>
            </a:r>
            <a:r>
              <a:rPr lang="en-US" sz="2000" dirty="0"/>
              <a:t> the conditional </a:t>
            </a:r>
            <a:r>
              <a:rPr lang="en-US" sz="2000" dirty="0" err="1"/>
              <a:t>p.d.f</a:t>
            </a:r>
            <a:r>
              <a:rPr lang="en-US" sz="2000" dirty="0"/>
              <a:t>. </a:t>
            </a:r>
          </a:p>
          <a:p>
            <a:pPr>
              <a:lnSpc>
                <a:spcPct val="80000"/>
              </a:lnSpc>
              <a:spcBef>
                <a:spcPct val="30000"/>
              </a:spcBef>
              <a:spcAft>
                <a:spcPct val="30000"/>
              </a:spcAft>
              <a:buFontTx/>
              <a:buNone/>
            </a:pPr>
            <a:r>
              <a:rPr lang="en-US" sz="2000" dirty="0"/>
              <a:t>Then F</a:t>
            </a:r>
            <a:r>
              <a:rPr lang="en-US" sz="2000" baseline="-25000" dirty="0"/>
              <a:t>Y|X</a:t>
            </a:r>
            <a:r>
              <a:rPr lang="fr-FR" sz="2000" dirty="0"/>
              <a:t>(</a:t>
            </a:r>
            <a:r>
              <a:rPr lang="fr-FR" sz="2000" dirty="0" err="1"/>
              <a:t>y|x</a:t>
            </a:r>
            <a:r>
              <a:rPr lang="fr-FR" sz="2000" dirty="0"/>
              <a:t>) = G</a:t>
            </a:r>
            <a:r>
              <a:rPr lang="en-US" sz="2000" baseline="-25000" dirty="0"/>
              <a:t>M|B</a:t>
            </a:r>
            <a:r>
              <a:rPr lang="fr-FR" sz="2000" dirty="0"/>
              <a:t>(β(y)|β(x))  and  f</a:t>
            </a:r>
            <a:r>
              <a:rPr lang="en-US" sz="2000" baseline="-25000" dirty="0"/>
              <a:t>Y|X</a:t>
            </a:r>
            <a:r>
              <a:rPr lang="fr-FR" sz="2000" dirty="0"/>
              <a:t>(</a:t>
            </a:r>
            <a:r>
              <a:rPr lang="fr-FR" sz="2000" dirty="0" err="1"/>
              <a:t>y|x</a:t>
            </a:r>
            <a:r>
              <a:rPr lang="fr-FR" sz="2000" dirty="0"/>
              <a:t>) = g</a:t>
            </a:r>
            <a:r>
              <a:rPr lang="en-US" sz="2000" baseline="-25000" dirty="0"/>
              <a:t>M|B</a:t>
            </a:r>
            <a:r>
              <a:rPr lang="fr-FR" sz="2000" dirty="0"/>
              <a:t>(β(y)|β(x)) β’(y).</a:t>
            </a:r>
            <a:endParaRPr lang="en-US" sz="2000" dirty="0"/>
          </a:p>
          <a:p>
            <a:pPr>
              <a:lnSpc>
                <a:spcPct val="80000"/>
              </a:lnSpc>
              <a:spcBef>
                <a:spcPct val="35000"/>
              </a:spcBef>
              <a:spcAft>
                <a:spcPct val="30000"/>
              </a:spcAft>
              <a:buFontTx/>
              <a:buNone/>
            </a:pPr>
            <a:r>
              <a:rPr lang="en-US" sz="2000" dirty="0"/>
              <a:t>Substitute into the FOC and evaluate at b = </a:t>
            </a:r>
            <a:r>
              <a:rPr lang="fr-FR" sz="2000" dirty="0"/>
              <a:t>β</a:t>
            </a:r>
            <a:r>
              <a:rPr lang="en-US" sz="2000" dirty="0"/>
              <a:t>(x</a:t>
            </a:r>
            <a:r>
              <a:rPr lang="en-US" sz="2000" dirty="0" smtClean="0"/>
              <a:t>) </a:t>
            </a:r>
            <a:r>
              <a:rPr lang="en-US" sz="2000" dirty="0"/>
              <a:t>to obtain the inverse bid function:</a:t>
            </a:r>
          </a:p>
          <a:p>
            <a:pPr>
              <a:lnSpc>
                <a:spcPct val="80000"/>
              </a:lnSpc>
              <a:spcBef>
                <a:spcPct val="35000"/>
              </a:spcBef>
              <a:spcAft>
                <a:spcPct val="30000"/>
              </a:spcAft>
              <a:buFontTx/>
              <a:buNone/>
            </a:pPr>
            <a:r>
              <a:rPr lang="en-US" sz="2000" dirty="0"/>
              <a:t> 	</a:t>
            </a:r>
            <a:r>
              <a:rPr lang="el-GR" sz="2000" dirty="0" smtClean="0">
                <a:cs typeface="Times New Roman" pitchFamily="18" charset="0"/>
              </a:rPr>
              <a:t>η</a:t>
            </a:r>
            <a:r>
              <a:rPr lang="en-US" sz="2000" dirty="0" smtClean="0"/>
              <a:t>(b) </a:t>
            </a:r>
            <a:r>
              <a:rPr lang="en-US" sz="2000" dirty="0"/>
              <a:t>= b + [G</a:t>
            </a:r>
            <a:r>
              <a:rPr lang="en-US" sz="2000" baseline="-25000" dirty="0"/>
              <a:t>M|B</a:t>
            </a:r>
            <a:r>
              <a:rPr lang="en-US" sz="2000" dirty="0"/>
              <a:t>(</a:t>
            </a:r>
            <a:r>
              <a:rPr lang="en-US" sz="2000" dirty="0" err="1"/>
              <a:t>b|b</a:t>
            </a:r>
            <a:r>
              <a:rPr lang="en-US" sz="2000" dirty="0"/>
              <a:t>)/</a:t>
            </a:r>
            <a:r>
              <a:rPr lang="en-US" sz="2000" dirty="0" err="1"/>
              <a:t>g</a:t>
            </a:r>
            <a:r>
              <a:rPr lang="en-US" sz="2000" baseline="-25000" dirty="0" err="1"/>
              <a:t>M|B</a:t>
            </a:r>
            <a:r>
              <a:rPr lang="en-US" sz="2000" dirty="0"/>
              <a:t>(</a:t>
            </a:r>
            <a:r>
              <a:rPr lang="en-US" sz="2000" dirty="0" err="1"/>
              <a:t>b|b</a:t>
            </a:r>
            <a:r>
              <a:rPr lang="en-US" sz="2000" dirty="0"/>
              <a:t>)] </a:t>
            </a:r>
            <a:r>
              <a:rPr lang="en-US" sz="2000" dirty="0" smtClean="0"/>
              <a:t> </a:t>
            </a:r>
            <a:r>
              <a:rPr lang="en-US" sz="2000" dirty="0"/>
              <a:t>for b ≥ r </a:t>
            </a:r>
          </a:p>
          <a:p>
            <a:pPr>
              <a:buNone/>
            </a:pPr>
            <a:r>
              <a:rPr lang="en-US" sz="2000" dirty="0" smtClean="0"/>
              <a:t>For each value of n, use GPV methods to estimate the joint distribution of valuations.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18</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46655137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50" y="332656"/>
            <a:ext cx="7772400" cy="648072"/>
          </a:xfrm>
        </p:spPr>
        <p:txBody>
          <a:bodyPr/>
          <a:lstStyle/>
          <a:p>
            <a:r>
              <a:rPr lang="en-US" sz="3200" b="1" dirty="0" smtClean="0"/>
              <a:t>GPV for Symmetric FPSB under CV</a:t>
            </a:r>
            <a:endParaRPr lang="en-US" sz="3200" b="1" dirty="0"/>
          </a:p>
        </p:txBody>
      </p:sp>
      <p:sp>
        <p:nvSpPr>
          <p:cNvPr id="3" name="Content Placeholder 2"/>
          <p:cNvSpPr>
            <a:spLocks noGrp="1"/>
          </p:cNvSpPr>
          <p:nvPr>
            <p:ph idx="1"/>
          </p:nvPr>
        </p:nvSpPr>
        <p:spPr>
          <a:xfrm>
            <a:off x="689150" y="1135832"/>
            <a:ext cx="7772400" cy="4813448"/>
          </a:xfrm>
        </p:spPr>
        <p:txBody>
          <a:bodyPr/>
          <a:lstStyle/>
          <a:p>
            <a:pPr>
              <a:lnSpc>
                <a:spcPct val="80000"/>
              </a:lnSpc>
              <a:spcBef>
                <a:spcPct val="35000"/>
              </a:spcBef>
              <a:spcAft>
                <a:spcPct val="30000"/>
              </a:spcAft>
              <a:buFontTx/>
              <a:buNone/>
            </a:pPr>
            <a:r>
              <a:rPr lang="en-US" sz="2000" dirty="0"/>
              <a:t>Expected profits from bidding b, given a signal x:</a:t>
            </a:r>
          </a:p>
          <a:p>
            <a:pPr>
              <a:lnSpc>
                <a:spcPct val="80000"/>
              </a:lnSpc>
              <a:spcBef>
                <a:spcPct val="35000"/>
              </a:spcBef>
              <a:spcAft>
                <a:spcPct val="30000"/>
              </a:spcAft>
              <a:buFontTx/>
              <a:buNone/>
            </a:pPr>
            <a:r>
              <a:rPr lang="en-US" sz="2000" dirty="0"/>
              <a:t>	</a:t>
            </a:r>
            <a:r>
              <a:rPr lang="en-US" sz="2000" dirty="0" smtClean="0"/>
              <a:t>	π(</a:t>
            </a:r>
            <a:r>
              <a:rPr lang="en-US" sz="2000" dirty="0" err="1" smtClean="0"/>
              <a:t>b,x</a:t>
            </a:r>
            <a:r>
              <a:rPr lang="en-US" sz="2000" dirty="0" smtClean="0"/>
              <a:t>) = ∫</a:t>
            </a:r>
            <a:r>
              <a:rPr lang="en-US" sz="2000" baseline="30000" dirty="0"/>
              <a:t>η(b)</a:t>
            </a:r>
            <a:r>
              <a:rPr lang="en-US" sz="2000" dirty="0"/>
              <a:t> [w(</a:t>
            </a:r>
            <a:r>
              <a:rPr lang="en-US" sz="2000" dirty="0" err="1"/>
              <a:t>x,y</a:t>
            </a:r>
            <a:r>
              <a:rPr lang="en-US" sz="2000" dirty="0"/>
              <a:t>) - b] </a:t>
            </a:r>
            <a:r>
              <a:rPr lang="en-US" sz="2000" dirty="0" err="1"/>
              <a:t>dF</a:t>
            </a:r>
            <a:r>
              <a:rPr lang="en-US" sz="2000" baseline="-25000" dirty="0" err="1"/>
              <a:t>Y|X</a:t>
            </a:r>
            <a:r>
              <a:rPr lang="en-US" sz="2000" dirty="0"/>
              <a:t>(</a:t>
            </a:r>
            <a:r>
              <a:rPr lang="en-US" sz="2000" dirty="0" err="1"/>
              <a:t>y|x</a:t>
            </a:r>
            <a:r>
              <a:rPr lang="en-US" sz="2000" dirty="0"/>
              <a:t>)</a:t>
            </a:r>
            <a:endParaRPr lang="fr-FR" sz="2000" dirty="0"/>
          </a:p>
          <a:p>
            <a:pPr>
              <a:lnSpc>
                <a:spcPct val="80000"/>
              </a:lnSpc>
              <a:spcBef>
                <a:spcPct val="35000"/>
              </a:spcBef>
              <a:spcAft>
                <a:spcPct val="30000"/>
              </a:spcAft>
              <a:buFontTx/>
              <a:buNone/>
            </a:pPr>
            <a:r>
              <a:rPr lang="fr-FR" sz="2000" dirty="0"/>
              <a:t>	</a:t>
            </a:r>
            <a:r>
              <a:rPr lang="fr-FR" sz="2000" dirty="0" smtClean="0"/>
              <a:t>   </a:t>
            </a:r>
            <a:r>
              <a:rPr lang="fr-FR" sz="2000" dirty="0" err="1" smtClean="0"/>
              <a:t>where</a:t>
            </a:r>
            <a:r>
              <a:rPr lang="fr-FR" sz="2000" dirty="0" smtClean="0"/>
              <a:t>  w(</a:t>
            </a:r>
            <a:r>
              <a:rPr lang="fr-FR" sz="2000" dirty="0" err="1" smtClean="0"/>
              <a:t>x,y</a:t>
            </a:r>
            <a:r>
              <a:rPr lang="fr-FR" sz="2000" dirty="0"/>
              <a:t>) = E[u(X,V)| X=x, Y=y</a:t>
            </a:r>
            <a:r>
              <a:rPr lang="fr-FR" sz="2000" dirty="0" smtClean="0"/>
              <a:t>] = x  if PV.</a:t>
            </a:r>
            <a:endParaRPr lang="en-US" sz="2000" dirty="0"/>
          </a:p>
          <a:p>
            <a:pPr>
              <a:lnSpc>
                <a:spcPct val="80000"/>
              </a:lnSpc>
              <a:spcBef>
                <a:spcPct val="35000"/>
              </a:spcBef>
              <a:spcAft>
                <a:spcPct val="30000"/>
              </a:spcAft>
              <a:buFontTx/>
              <a:buNone/>
            </a:pPr>
            <a:r>
              <a:rPr lang="en-US" sz="2000" dirty="0"/>
              <a:t>Differentiating with respect to b and imposing symmetry:</a:t>
            </a:r>
          </a:p>
          <a:p>
            <a:pPr>
              <a:lnSpc>
                <a:spcPct val="80000"/>
              </a:lnSpc>
              <a:spcBef>
                <a:spcPct val="35000"/>
              </a:spcBef>
              <a:spcAft>
                <a:spcPct val="30000"/>
              </a:spcAft>
              <a:buFontTx/>
              <a:buNone/>
            </a:pPr>
            <a:r>
              <a:rPr lang="en-US" sz="2000" dirty="0"/>
              <a:t>	[w(</a:t>
            </a:r>
            <a:r>
              <a:rPr lang="en-US" sz="2000" dirty="0" err="1"/>
              <a:t>x,x</a:t>
            </a:r>
            <a:r>
              <a:rPr lang="en-US" sz="2000" dirty="0"/>
              <a:t>) – </a:t>
            </a:r>
            <a:r>
              <a:rPr lang="fr-FR" sz="2000" dirty="0"/>
              <a:t>β</a:t>
            </a:r>
            <a:r>
              <a:rPr lang="en-US" sz="2000" dirty="0"/>
              <a:t>(x)] </a:t>
            </a:r>
            <a:r>
              <a:rPr lang="en-US" sz="2000" dirty="0" err="1"/>
              <a:t>f</a:t>
            </a:r>
            <a:r>
              <a:rPr lang="en-US" sz="2000" baseline="-25000" dirty="0" err="1"/>
              <a:t>Y|X</a:t>
            </a:r>
            <a:r>
              <a:rPr lang="en-US" sz="2000" dirty="0"/>
              <a:t>(</a:t>
            </a:r>
            <a:r>
              <a:rPr lang="en-US" sz="2000" dirty="0" err="1"/>
              <a:t>x|x</a:t>
            </a:r>
            <a:r>
              <a:rPr lang="en-US" sz="2000" dirty="0"/>
              <a:t>) = </a:t>
            </a:r>
            <a:r>
              <a:rPr lang="fr-FR" sz="2000" dirty="0"/>
              <a:t>β</a:t>
            </a:r>
            <a:r>
              <a:rPr lang="en-US" sz="2000" dirty="0"/>
              <a:t>’(x)F</a:t>
            </a:r>
            <a:r>
              <a:rPr lang="en-US" sz="2000" baseline="-25000" dirty="0"/>
              <a:t>Y|X</a:t>
            </a:r>
            <a:r>
              <a:rPr lang="en-US" sz="2000" dirty="0"/>
              <a:t>(</a:t>
            </a:r>
            <a:r>
              <a:rPr lang="en-US" sz="2000" dirty="0" err="1"/>
              <a:t>x|x</a:t>
            </a:r>
            <a:r>
              <a:rPr lang="en-US" sz="2000" dirty="0"/>
              <a:t>) </a:t>
            </a:r>
            <a:r>
              <a:rPr lang="en-US" sz="2000" dirty="0" smtClean="0"/>
              <a:t> </a:t>
            </a:r>
            <a:r>
              <a:rPr lang="en-US" sz="2000" dirty="0"/>
              <a:t>	if </a:t>
            </a:r>
            <a:r>
              <a:rPr lang="en-US" sz="2000" dirty="0" smtClean="0"/>
              <a:t> x </a:t>
            </a:r>
            <a:r>
              <a:rPr lang="en-US" sz="2000" dirty="0"/>
              <a:t>≥ x</a:t>
            </a:r>
            <a:r>
              <a:rPr lang="en-US" sz="2000" baseline="30000" dirty="0"/>
              <a:t>*</a:t>
            </a:r>
            <a:r>
              <a:rPr lang="en-US" sz="2000" dirty="0"/>
              <a:t>(</a:t>
            </a:r>
            <a:r>
              <a:rPr lang="en-US" sz="2000" dirty="0" err="1"/>
              <a:t>r,n</a:t>
            </a:r>
            <a:r>
              <a:rPr lang="en-US" sz="2000" dirty="0"/>
              <a:t>) </a:t>
            </a:r>
          </a:p>
          <a:p>
            <a:pPr>
              <a:lnSpc>
                <a:spcPct val="80000"/>
              </a:lnSpc>
              <a:spcBef>
                <a:spcPct val="35000"/>
              </a:spcBef>
              <a:spcAft>
                <a:spcPct val="30000"/>
              </a:spcAft>
              <a:buFontTx/>
              <a:buNone/>
            </a:pPr>
            <a:r>
              <a:rPr lang="en-US" sz="2000" dirty="0" smtClean="0"/>
              <a:t>Applying the </a:t>
            </a:r>
            <a:r>
              <a:rPr lang="en-US" sz="2000" dirty="0" err="1" smtClean="0"/>
              <a:t>Laffont-Vuong</a:t>
            </a:r>
            <a:r>
              <a:rPr lang="en-US" sz="2000" dirty="0" smtClean="0"/>
              <a:t> transformation of variables </a:t>
            </a:r>
          </a:p>
          <a:p>
            <a:pPr>
              <a:lnSpc>
                <a:spcPct val="80000"/>
              </a:lnSpc>
              <a:spcBef>
                <a:spcPct val="35000"/>
              </a:spcBef>
              <a:spcAft>
                <a:spcPct val="30000"/>
              </a:spcAft>
              <a:buFontTx/>
              <a:buNone/>
            </a:pPr>
            <a:r>
              <a:rPr lang="en-US" sz="2000" dirty="0"/>
              <a:t>	</a:t>
            </a:r>
            <a:r>
              <a:rPr lang="en-US" sz="2000" dirty="0" smtClean="0"/>
              <a:t>F</a:t>
            </a:r>
            <a:r>
              <a:rPr lang="en-US" sz="2000" baseline="-25000" dirty="0" smtClean="0"/>
              <a:t>Y|X</a:t>
            </a:r>
            <a:r>
              <a:rPr lang="fr-FR" sz="2000" dirty="0"/>
              <a:t>(</a:t>
            </a:r>
            <a:r>
              <a:rPr lang="fr-FR" sz="2000" dirty="0" err="1"/>
              <a:t>y|x</a:t>
            </a:r>
            <a:r>
              <a:rPr lang="fr-FR" sz="2000" dirty="0"/>
              <a:t>) = G</a:t>
            </a:r>
            <a:r>
              <a:rPr lang="en-US" sz="2000" baseline="-25000" dirty="0"/>
              <a:t>M|B</a:t>
            </a:r>
            <a:r>
              <a:rPr lang="fr-FR" sz="2000" dirty="0"/>
              <a:t>(β(y)|β(x)) </a:t>
            </a:r>
            <a:r>
              <a:rPr lang="fr-FR" sz="2000" dirty="0" smtClean="0"/>
              <a:t> and  </a:t>
            </a:r>
            <a:r>
              <a:rPr lang="fr-FR" sz="2000" dirty="0"/>
              <a:t>f</a:t>
            </a:r>
            <a:r>
              <a:rPr lang="en-US" sz="2000" baseline="-25000" dirty="0"/>
              <a:t>Y|X</a:t>
            </a:r>
            <a:r>
              <a:rPr lang="fr-FR" sz="2000" dirty="0"/>
              <a:t>(</a:t>
            </a:r>
            <a:r>
              <a:rPr lang="fr-FR" sz="2000" dirty="0" err="1"/>
              <a:t>y|x</a:t>
            </a:r>
            <a:r>
              <a:rPr lang="fr-FR" sz="2000" dirty="0"/>
              <a:t>) = g</a:t>
            </a:r>
            <a:r>
              <a:rPr lang="en-US" sz="2000" baseline="-25000" dirty="0"/>
              <a:t>M|B</a:t>
            </a:r>
            <a:r>
              <a:rPr lang="fr-FR" sz="2000" dirty="0"/>
              <a:t>(β(y)|β(x)) β’(y</a:t>
            </a:r>
            <a:r>
              <a:rPr lang="fr-FR" sz="2000" dirty="0" smtClean="0"/>
              <a:t>),</a:t>
            </a:r>
            <a:endParaRPr lang="en-US" sz="2000" dirty="0"/>
          </a:p>
          <a:p>
            <a:pPr>
              <a:lnSpc>
                <a:spcPct val="80000"/>
              </a:lnSpc>
              <a:spcBef>
                <a:spcPct val="35000"/>
              </a:spcBef>
              <a:spcAft>
                <a:spcPct val="30000"/>
              </a:spcAft>
              <a:buFontTx/>
              <a:buNone/>
            </a:pPr>
            <a:r>
              <a:rPr lang="en-US" sz="2000" dirty="0" smtClean="0"/>
              <a:t>substituting </a:t>
            </a:r>
            <a:r>
              <a:rPr lang="en-US" sz="2000" dirty="0"/>
              <a:t>into the </a:t>
            </a:r>
            <a:r>
              <a:rPr lang="en-US" sz="2000" dirty="0" smtClean="0"/>
              <a:t>FOC, </a:t>
            </a:r>
            <a:r>
              <a:rPr lang="en-US" sz="2000" dirty="0"/>
              <a:t>and </a:t>
            </a:r>
            <a:r>
              <a:rPr lang="en-US" sz="2000" dirty="0" smtClean="0"/>
              <a:t>evaluating </a:t>
            </a:r>
            <a:r>
              <a:rPr lang="en-US" sz="2000" dirty="0"/>
              <a:t>at b = </a:t>
            </a:r>
            <a:r>
              <a:rPr lang="fr-FR" sz="2000" dirty="0"/>
              <a:t>β</a:t>
            </a:r>
            <a:r>
              <a:rPr lang="en-US" sz="2000" dirty="0"/>
              <a:t>(x</a:t>
            </a:r>
            <a:r>
              <a:rPr lang="en-US" sz="2000" dirty="0" smtClean="0"/>
              <a:t>) yields the </a:t>
            </a:r>
            <a:r>
              <a:rPr lang="en-US" sz="2000" dirty="0"/>
              <a:t>inverse bid function:</a:t>
            </a:r>
          </a:p>
          <a:p>
            <a:pPr>
              <a:lnSpc>
                <a:spcPct val="80000"/>
              </a:lnSpc>
              <a:spcBef>
                <a:spcPct val="35000"/>
              </a:spcBef>
              <a:spcAft>
                <a:spcPct val="30000"/>
              </a:spcAft>
              <a:buFontTx/>
              <a:buNone/>
            </a:pPr>
            <a:r>
              <a:rPr lang="en-US" sz="2000" dirty="0"/>
              <a:t> 	w(</a:t>
            </a:r>
            <a:r>
              <a:rPr lang="el-GR" sz="2000" dirty="0">
                <a:cs typeface="Times New Roman" pitchFamily="18" charset="0"/>
              </a:rPr>
              <a:t>η</a:t>
            </a:r>
            <a:r>
              <a:rPr lang="en-US" sz="2000" dirty="0"/>
              <a:t>(b),η(b)) = b + </a:t>
            </a:r>
            <a:r>
              <a:rPr lang="en-US" sz="2000" dirty="0" smtClean="0"/>
              <a:t>[G</a:t>
            </a:r>
            <a:r>
              <a:rPr lang="en-US" sz="2000" baseline="-25000" dirty="0" smtClean="0"/>
              <a:t>M|B</a:t>
            </a:r>
            <a:r>
              <a:rPr lang="en-US" sz="2000" dirty="0" smtClean="0"/>
              <a:t>(</a:t>
            </a:r>
            <a:r>
              <a:rPr lang="en-US" sz="2000" dirty="0" err="1" smtClean="0"/>
              <a:t>b|b</a:t>
            </a:r>
            <a:r>
              <a:rPr lang="en-US" sz="2000" dirty="0"/>
              <a:t>)/</a:t>
            </a:r>
            <a:r>
              <a:rPr lang="en-US" sz="2000" dirty="0" err="1"/>
              <a:t>g</a:t>
            </a:r>
            <a:r>
              <a:rPr lang="en-US" sz="2000" baseline="-25000" dirty="0" err="1"/>
              <a:t>M|B</a:t>
            </a:r>
            <a:r>
              <a:rPr lang="en-US" sz="2000" dirty="0"/>
              <a:t>(</a:t>
            </a:r>
            <a:r>
              <a:rPr lang="en-US" sz="2000" dirty="0" err="1"/>
              <a:t>b|b</a:t>
            </a:r>
            <a:r>
              <a:rPr lang="en-US" sz="2000" dirty="0" smtClean="0"/>
              <a:t>)] </a:t>
            </a:r>
            <a:r>
              <a:rPr lang="en-US" sz="2000" dirty="0"/>
              <a:t>= </a:t>
            </a:r>
            <a:r>
              <a:rPr lang="en-US" sz="2000" dirty="0">
                <a:sym typeface="Symbol" pitchFamily="18" charset="2"/>
              </a:rPr>
              <a:t></a:t>
            </a:r>
            <a:r>
              <a:rPr lang="en-US" sz="2000" dirty="0"/>
              <a:t>(</a:t>
            </a:r>
            <a:r>
              <a:rPr lang="en-US" sz="2000" dirty="0" err="1"/>
              <a:t>b,G</a:t>
            </a:r>
            <a:r>
              <a:rPr lang="en-US" sz="2000" dirty="0"/>
              <a:t>) for b ≥ r </a:t>
            </a:r>
          </a:p>
          <a:p>
            <a:pPr marL="0" indent="0">
              <a:buNone/>
            </a:pPr>
            <a:r>
              <a:rPr lang="en-US" sz="2000" dirty="0" smtClean="0"/>
              <a:t>Here </a:t>
            </a:r>
            <a:r>
              <a:rPr lang="en-US" sz="2000" dirty="0" err="1" smtClean="0"/>
              <a:t>lim</a:t>
            </a:r>
            <a:r>
              <a:rPr lang="en-US" sz="2000" baseline="-25000" dirty="0" err="1" smtClean="0"/>
              <a:t>b</a:t>
            </a:r>
            <a:r>
              <a:rPr lang="en-US" sz="2000" baseline="-25000" dirty="0" err="1" smtClean="0">
                <a:latin typeface="Calibri"/>
              </a:rPr>
              <a:t>↓r</a:t>
            </a:r>
            <a:r>
              <a:rPr lang="en-US" sz="2000" dirty="0">
                <a:sym typeface="Symbol" pitchFamily="18" charset="2"/>
              </a:rPr>
              <a:t> </a:t>
            </a:r>
            <a:r>
              <a:rPr lang="en-US" sz="2000" dirty="0"/>
              <a:t>(</a:t>
            </a:r>
            <a:r>
              <a:rPr lang="en-US" sz="2000" dirty="0" err="1"/>
              <a:t>b,G</a:t>
            </a:r>
            <a:r>
              <a:rPr lang="en-US" sz="2000" dirty="0"/>
              <a:t>) </a:t>
            </a:r>
            <a:r>
              <a:rPr lang="en-US" sz="2000" dirty="0" smtClean="0"/>
              <a:t>&gt; r. </a:t>
            </a:r>
            <a:endParaRPr lang="en-US" sz="2000" dirty="0"/>
          </a:p>
        </p:txBody>
      </p:sp>
      <p:sp>
        <p:nvSpPr>
          <p:cNvPr id="4" name="Slide Number Placeholder 3"/>
          <p:cNvSpPr>
            <a:spLocks noGrp="1"/>
          </p:cNvSpPr>
          <p:nvPr>
            <p:ph type="sldNum" sz="quarter" idx="12"/>
          </p:nvPr>
        </p:nvSpPr>
        <p:spPr/>
        <p:txBody>
          <a:bodyPr/>
          <a:lstStyle/>
          <a:p>
            <a:fld id="{386FEBFF-93DC-4DCC-BB82-F0B13A0EB64F}" type="slidenum">
              <a:rPr lang="en-GB" smtClean="0"/>
              <a:pPr/>
              <a:t>19</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72361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0146" y="616495"/>
            <a:ext cx="5486400" cy="796281"/>
          </a:xfrm>
        </p:spPr>
        <p:txBody>
          <a:bodyPr/>
          <a:lstStyle/>
          <a:p>
            <a:pPr algn="ctr"/>
            <a:r>
              <a:rPr lang="en-US" sz="3200" dirty="0" smtClean="0"/>
              <a:t>Inspired by …</a:t>
            </a:r>
            <a:endParaRPr lang="en-US" sz="3200" dirty="0"/>
          </a:p>
        </p:txBody>
      </p:sp>
      <p:pic>
        <p:nvPicPr>
          <p:cNvPr id="1026" name="Picture 2" descr="https://dornsife.usc.edu/assets/sites/193/imgs/jjlaffont.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2500" b="12500"/>
          <a:stretch>
            <a:fillRect/>
          </a:stretch>
        </p:blipFill>
        <p:spPr bwMode="auto">
          <a:xfrm>
            <a:off x="2641138" y="1700808"/>
            <a:ext cx="3744416" cy="288032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1792288" y="5157192"/>
            <a:ext cx="5486400" cy="1015008"/>
          </a:xfrm>
        </p:spPr>
        <p:txBody>
          <a:bodyPr/>
          <a:lstStyle/>
          <a:p>
            <a:pPr lvl="1"/>
            <a:r>
              <a:rPr lang="en-US" sz="2600" dirty="0" smtClean="0"/>
              <a:t>Jean-Jacques </a:t>
            </a:r>
            <a:r>
              <a:rPr lang="en-US" sz="2600" dirty="0" err="1" smtClean="0"/>
              <a:t>Laffont</a:t>
            </a:r>
            <a:r>
              <a:rPr lang="en-US" sz="2600" dirty="0" smtClean="0"/>
              <a:t>, 1947-2004</a:t>
            </a:r>
            <a:r>
              <a:rPr lang="en-US" sz="3000" dirty="0" smtClean="0"/>
              <a:t> </a:t>
            </a:r>
          </a:p>
          <a:p>
            <a:pPr lvl="1"/>
            <a:r>
              <a:rPr lang="en-US" sz="2400" dirty="0" smtClean="0"/>
              <a:t>Econometric Society President 1992</a:t>
            </a:r>
            <a:endParaRPr lang="en-US" sz="2400" dirty="0"/>
          </a:p>
        </p:txBody>
      </p:sp>
      <p:sp>
        <p:nvSpPr>
          <p:cNvPr id="4" name="Slide Number Placeholder 3"/>
          <p:cNvSpPr>
            <a:spLocks noGrp="1"/>
          </p:cNvSpPr>
          <p:nvPr>
            <p:ph type="sldNum" sz="quarter" idx="12"/>
          </p:nvPr>
        </p:nvSpPr>
        <p:spPr/>
        <p:txBody>
          <a:bodyPr/>
          <a:lstStyle/>
          <a:p>
            <a:fld id="{386FEBFF-93DC-4DCC-BB82-F0B13A0EB64F}" type="slidenum">
              <a:rPr lang="en-GB" smtClean="0"/>
              <a:pPr/>
              <a:t>2</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739908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767578"/>
          </a:xfrm>
        </p:spPr>
        <p:txBody>
          <a:bodyPr/>
          <a:lstStyle/>
          <a:p>
            <a:r>
              <a:rPr lang="en-US" sz="3200" b="1" dirty="0" smtClean="0"/>
              <a:t>Common Values</a:t>
            </a:r>
            <a:endParaRPr lang="en-US" sz="3200" b="1" dirty="0"/>
          </a:p>
        </p:txBody>
      </p:sp>
      <p:sp>
        <p:nvSpPr>
          <p:cNvPr id="961539" name="Rectangle 3"/>
          <p:cNvSpPr>
            <a:spLocks noGrp="1" noChangeArrowheads="1"/>
          </p:cNvSpPr>
          <p:nvPr>
            <p:ph type="body" idx="1"/>
          </p:nvPr>
        </p:nvSpPr>
        <p:spPr>
          <a:xfrm>
            <a:off x="685800" y="1268760"/>
            <a:ext cx="7772400" cy="4827240"/>
          </a:xfrm>
        </p:spPr>
        <p:txBody>
          <a:bodyPr/>
          <a:lstStyle/>
          <a:p>
            <a:pPr>
              <a:buNone/>
            </a:pPr>
            <a:r>
              <a:rPr lang="en-US" sz="2000" dirty="0" smtClean="0"/>
              <a:t>The distinction between PV and CV is important in mechanism design.  </a:t>
            </a:r>
          </a:p>
          <a:p>
            <a:pPr>
              <a:buNone/>
            </a:pPr>
            <a:r>
              <a:rPr lang="en-US" sz="2000" dirty="0" err="1" smtClean="0"/>
              <a:t>Laffont</a:t>
            </a:r>
            <a:r>
              <a:rPr lang="en-US" sz="2000" dirty="0" smtClean="0"/>
              <a:t> &amp; </a:t>
            </a:r>
            <a:r>
              <a:rPr lang="en-US" sz="2000" dirty="0" err="1" smtClean="0"/>
              <a:t>Vuong</a:t>
            </a:r>
            <a:r>
              <a:rPr lang="en-US" sz="2000" dirty="0" smtClean="0"/>
              <a:t> (AER 1996): Any CV model is indistinguishable from an APV model, for a fixed number of bidders. </a:t>
            </a:r>
          </a:p>
          <a:p>
            <a:pPr>
              <a:buNone/>
            </a:pPr>
            <a:r>
              <a:rPr lang="en-US" sz="2000" dirty="0" smtClean="0"/>
              <a:t>Many studies estimate PV model, or choose PV vs. CV based on prior.</a:t>
            </a:r>
          </a:p>
          <a:p>
            <a:pPr>
              <a:buNone/>
            </a:pPr>
            <a:r>
              <a:rPr lang="en-US" sz="2000" dirty="0" smtClean="0"/>
              <a:t>But APV and CV models can be distinguished if there is exogenous variation in the number of bidders (Haile, Hong &amp; Shum, 2006).</a:t>
            </a:r>
          </a:p>
          <a:p>
            <a:pPr>
              <a:buNone/>
            </a:pPr>
            <a:r>
              <a:rPr lang="en-US" sz="2000" dirty="0" smtClean="0"/>
              <a:t>Or if the reserve price is binding (Hendricks, </a:t>
            </a:r>
            <a:r>
              <a:rPr lang="en-US" sz="2000" dirty="0" err="1" smtClean="0"/>
              <a:t>Pinkse</a:t>
            </a:r>
            <a:r>
              <a:rPr lang="en-US" sz="2000" dirty="0" smtClean="0"/>
              <a:t> &amp; Porter, RES 2003; Hill &amp; </a:t>
            </a:r>
            <a:r>
              <a:rPr lang="en-US" sz="2000" dirty="0" err="1" smtClean="0"/>
              <a:t>Shneyerov</a:t>
            </a:r>
            <a:r>
              <a:rPr lang="en-US" sz="2000" dirty="0" smtClean="0"/>
              <a:t>, J </a:t>
            </a:r>
            <a:r>
              <a:rPr lang="en-US" sz="2000" dirty="0" err="1" smtClean="0"/>
              <a:t>Ecm</a:t>
            </a:r>
            <a:r>
              <a:rPr lang="en-US" sz="2000" dirty="0" smtClean="0"/>
              <a:t> 2013).</a:t>
            </a:r>
          </a:p>
          <a:p>
            <a:pPr>
              <a:buNone/>
            </a:pPr>
            <a:r>
              <a:rPr lang="en-US" sz="2000" dirty="0" smtClean="0"/>
              <a:t>CV model is also identified if observe measure of ex post value (HPP).</a:t>
            </a:r>
          </a:p>
          <a:p>
            <a:pPr>
              <a:buNone/>
            </a:pPr>
            <a:r>
              <a:rPr lang="en-US" sz="2000" dirty="0" smtClean="0"/>
              <a:t>Or if observe factors that affect bidder value asymmetries (</a:t>
            </a:r>
            <a:r>
              <a:rPr lang="en-US" sz="2000" dirty="0" err="1" smtClean="0"/>
              <a:t>Somaini</a:t>
            </a:r>
            <a:r>
              <a:rPr lang="en-US" sz="2000" dirty="0" smtClean="0"/>
              <a:t>, 2015)</a:t>
            </a:r>
          </a:p>
          <a:p>
            <a:pPr>
              <a:buNone/>
            </a:pPr>
            <a:r>
              <a:rPr lang="en-US" sz="2000" dirty="0"/>
              <a:t>	</a:t>
            </a:r>
            <a:r>
              <a:rPr lang="en-US" sz="2000" dirty="0" smtClean="0"/>
              <a:t>example: distance to </a:t>
            </a:r>
            <a:r>
              <a:rPr lang="en-US" sz="2000" dirty="0"/>
              <a:t>job for </a:t>
            </a:r>
            <a:r>
              <a:rPr lang="en-US" sz="2000" dirty="0" smtClean="0"/>
              <a:t>highway repair contracts </a:t>
            </a:r>
          </a:p>
          <a:p>
            <a:pPr>
              <a:buNone/>
            </a:pPr>
            <a:r>
              <a:rPr lang="en-US" sz="2000" dirty="0" smtClean="0"/>
              <a:t>Even absent identification, can predict revenues from change in auction format from FPSB to SPSB (</a:t>
            </a:r>
            <a:r>
              <a:rPr lang="en-US" sz="2000" dirty="0" err="1" smtClean="0"/>
              <a:t>Sheneyerov</a:t>
            </a:r>
            <a:r>
              <a:rPr lang="en-US" sz="2000" dirty="0" smtClean="0"/>
              <a:t>, RJE 2006) or bound revenues from change in reserve price (Tang, RJE 2011).</a:t>
            </a:r>
          </a:p>
        </p:txBody>
      </p:sp>
      <p:sp>
        <p:nvSpPr>
          <p:cNvPr id="2" name="Slide Number Placeholder 1"/>
          <p:cNvSpPr>
            <a:spLocks noGrp="1"/>
          </p:cNvSpPr>
          <p:nvPr>
            <p:ph type="sldNum" sz="quarter" idx="12"/>
          </p:nvPr>
        </p:nvSpPr>
        <p:spPr/>
        <p:txBody>
          <a:bodyPr/>
          <a:lstStyle/>
          <a:p>
            <a:fld id="{386FEBFF-93DC-4DCC-BB82-F0B13A0EB64F}" type="slidenum">
              <a:rPr lang="en-GB" smtClean="0"/>
              <a:pPr/>
              <a:t>20</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35803022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839586"/>
          </a:xfrm>
        </p:spPr>
        <p:txBody>
          <a:bodyPr/>
          <a:lstStyle/>
          <a:p>
            <a:r>
              <a:rPr lang="en-US" sz="3200" b="1" dirty="0" smtClean="0"/>
              <a:t>Affiliated Private Values: </a:t>
            </a:r>
            <a:r>
              <a:rPr lang="en-US" sz="3200" b="1" smtClean="0"/>
              <a:t>English Auctions</a:t>
            </a:r>
            <a:endParaRPr lang="en-US" sz="3200" b="1" dirty="0"/>
          </a:p>
        </p:txBody>
      </p:sp>
      <p:sp>
        <p:nvSpPr>
          <p:cNvPr id="961539" name="Rectangle 3"/>
          <p:cNvSpPr>
            <a:spLocks noGrp="1" noChangeArrowheads="1"/>
          </p:cNvSpPr>
          <p:nvPr>
            <p:ph type="body" idx="1"/>
          </p:nvPr>
        </p:nvSpPr>
        <p:spPr>
          <a:xfrm>
            <a:off x="685800" y="1412776"/>
            <a:ext cx="7772400" cy="4683224"/>
          </a:xfrm>
        </p:spPr>
        <p:txBody>
          <a:bodyPr/>
          <a:lstStyle/>
          <a:p>
            <a:pPr>
              <a:buNone/>
            </a:pPr>
            <a:r>
              <a:rPr lang="en-US" sz="2000" dirty="0" smtClean="0"/>
              <a:t>Suppose the winning </a:t>
            </a:r>
            <a:r>
              <a:rPr lang="en-US" sz="2000" dirty="0"/>
              <a:t>bid </a:t>
            </a:r>
            <a:r>
              <a:rPr lang="en-US" sz="2000" dirty="0" smtClean="0"/>
              <a:t>in an English auction is the second </a:t>
            </a:r>
            <a:r>
              <a:rPr lang="en-US" sz="2000" dirty="0"/>
              <a:t>highest </a:t>
            </a:r>
            <a:r>
              <a:rPr lang="en-US" sz="2000" dirty="0" smtClean="0"/>
              <a:t>valuation, so W = X</a:t>
            </a:r>
            <a:r>
              <a:rPr lang="en-US" sz="2000" baseline="-25000" dirty="0" smtClean="0"/>
              <a:t>n-1:n</a:t>
            </a:r>
            <a:r>
              <a:rPr lang="en-US" sz="2000" dirty="0" smtClean="0"/>
              <a:t>  </a:t>
            </a:r>
          </a:p>
          <a:p>
            <a:pPr>
              <a:buNone/>
            </a:pPr>
            <a:r>
              <a:rPr lang="en-US" sz="2000" dirty="0" smtClean="0"/>
              <a:t>This assumption is stronger than Haile &amp; Tamer’s A2.</a:t>
            </a:r>
            <a:endParaRPr lang="en-US" sz="2000" dirty="0"/>
          </a:p>
          <a:p>
            <a:pPr>
              <a:buNone/>
            </a:pPr>
            <a:r>
              <a:rPr lang="en-US" sz="2000" dirty="0" err="1"/>
              <a:t>Aradillas</a:t>
            </a:r>
            <a:r>
              <a:rPr lang="en-US" sz="2000" dirty="0"/>
              <a:t>-Lopez, Gandhi &amp; Quint (</a:t>
            </a:r>
            <a:r>
              <a:rPr lang="en-US" sz="2000" dirty="0" err="1"/>
              <a:t>Ema</a:t>
            </a:r>
            <a:r>
              <a:rPr lang="en-US" sz="2000" dirty="0"/>
              <a:t> 2013): </a:t>
            </a:r>
            <a:endParaRPr lang="en-US" sz="2000" dirty="0" smtClean="0"/>
          </a:p>
          <a:p>
            <a:pPr>
              <a:buNone/>
            </a:pPr>
            <a:r>
              <a:rPr lang="en-US" sz="2000" dirty="0" smtClean="0"/>
              <a:t>In </a:t>
            </a:r>
            <a:r>
              <a:rPr lang="en-US" sz="2000" dirty="0"/>
              <a:t>order to compute counterfactual revenues or bidder surplus under different reserve prices, it is sufficient to know the marginal </a:t>
            </a:r>
            <a:r>
              <a:rPr lang="en-US" sz="2000" dirty="0" smtClean="0"/>
              <a:t>distribution function </a:t>
            </a:r>
            <a:r>
              <a:rPr lang="en-US" sz="2000" dirty="0"/>
              <a:t>of the second highest valuation (the winning bid</a:t>
            </a:r>
            <a:r>
              <a:rPr lang="en-US" sz="2000" dirty="0" smtClean="0"/>
              <a:t>), F</a:t>
            </a:r>
            <a:r>
              <a:rPr lang="en-US" sz="2000" baseline="-25000" dirty="0" smtClean="0"/>
              <a:t>n-1:n</a:t>
            </a:r>
            <a:r>
              <a:rPr lang="en-US" sz="2000" dirty="0" smtClean="0"/>
              <a:t>, and the </a:t>
            </a:r>
            <a:r>
              <a:rPr lang="en-US" sz="2000" dirty="0" err="1" smtClean="0"/>
              <a:t>d.f.</a:t>
            </a:r>
            <a:r>
              <a:rPr lang="en-US" sz="2000" dirty="0" smtClean="0"/>
              <a:t> of the </a:t>
            </a:r>
            <a:r>
              <a:rPr lang="en-US" sz="2000" dirty="0"/>
              <a:t>highest </a:t>
            </a:r>
            <a:r>
              <a:rPr lang="en-US" sz="2000" dirty="0" smtClean="0"/>
              <a:t>valuation, </a:t>
            </a:r>
            <a:r>
              <a:rPr lang="en-US" sz="2000" dirty="0" err="1" smtClean="0"/>
              <a:t>F</a:t>
            </a:r>
            <a:r>
              <a:rPr lang="en-US" sz="2000" baseline="-25000" dirty="0" err="1" smtClean="0"/>
              <a:t>n:n</a:t>
            </a:r>
            <a:endParaRPr lang="en-US" sz="2000" dirty="0" smtClean="0"/>
          </a:p>
          <a:p>
            <a:pPr>
              <a:buNone/>
            </a:pPr>
            <a:r>
              <a:rPr lang="en-US" sz="2000" dirty="0" smtClean="0"/>
              <a:t>The former is observed, the latter can </a:t>
            </a:r>
            <a:r>
              <a:rPr lang="en-US" sz="2000" dirty="0"/>
              <a:t>be </a:t>
            </a:r>
            <a:r>
              <a:rPr lang="en-US" sz="2000" dirty="0" smtClean="0"/>
              <a:t>bounded.</a:t>
            </a:r>
          </a:p>
          <a:p>
            <a:pPr>
              <a:buNone/>
            </a:pPr>
            <a:r>
              <a:rPr lang="en-US" sz="2000" dirty="0" smtClean="0"/>
              <a:t>E.g., upper bound: F</a:t>
            </a:r>
            <a:r>
              <a:rPr lang="en-US" sz="2000" baseline="-25000" dirty="0" smtClean="0"/>
              <a:t>n-1:n </a:t>
            </a:r>
            <a:r>
              <a:rPr lang="en-US" sz="2000" dirty="0" smtClean="0"/>
              <a:t>= </a:t>
            </a:r>
            <a:r>
              <a:rPr lang="en-US" sz="2000" dirty="0" err="1" smtClean="0"/>
              <a:t>F</a:t>
            </a:r>
            <a:r>
              <a:rPr lang="en-US" sz="2000" baseline="-25000" dirty="0" err="1" smtClean="0"/>
              <a:t>n:n</a:t>
            </a:r>
            <a:r>
              <a:rPr lang="en-US" sz="2000" dirty="0" smtClean="0"/>
              <a:t> when valuations are perfectly correlated. </a:t>
            </a:r>
          </a:p>
          <a:p>
            <a:pPr>
              <a:buNone/>
            </a:pPr>
            <a:r>
              <a:rPr lang="en-US" sz="2000" dirty="0" smtClean="0"/>
              <a:t>Then can derive bounds on the optimal reserve price.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21</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77721457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Risk Averse Bidders</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smtClean="0"/>
              <a:t>Suppose bidders are risk averse.</a:t>
            </a:r>
          </a:p>
          <a:p>
            <a:pPr>
              <a:buNone/>
            </a:pPr>
            <a:r>
              <a:rPr lang="en-US" sz="2000" dirty="0" smtClean="0"/>
              <a:t>If symmetric IPV, FPSB yields higher revenues than SPSB.</a:t>
            </a:r>
          </a:p>
          <a:p>
            <a:pPr>
              <a:buNone/>
            </a:pPr>
            <a:r>
              <a:rPr lang="en-US" sz="2000" dirty="0" smtClean="0"/>
              <a:t>Suppose CRRA utility:  u(x) = </a:t>
            </a:r>
            <a:r>
              <a:rPr lang="en-US" sz="2000" dirty="0"/>
              <a:t>x</a:t>
            </a:r>
            <a:r>
              <a:rPr lang="el-GR" sz="2000" baseline="30000" dirty="0" smtClean="0"/>
              <a:t>λ</a:t>
            </a:r>
            <a:r>
              <a:rPr lang="en-US" sz="2000" dirty="0" smtClean="0"/>
              <a:t>  where 0 &lt; </a:t>
            </a:r>
            <a:r>
              <a:rPr lang="el-GR" sz="2000" dirty="0" smtClean="0"/>
              <a:t>λ</a:t>
            </a:r>
            <a:r>
              <a:rPr lang="en-US" sz="2000" dirty="0" smtClean="0"/>
              <a:t> ≤ 1. </a:t>
            </a:r>
          </a:p>
          <a:p>
            <a:pPr>
              <a:buNone/>
            </a:pPr>
            <a:r>
              <a:rPr lang="en-US" sz="2000" dirty="0" smtClean="0"/>
              <a:t>Then FPSB inverse bid function:  η(b</a:t>
            </a:r>
            <a:r>
              <a:rPr lang="en-US" sz="2000" dirty="0"/>
              <a:t>) = b + </a:t>
            </a:r>
            <a:r>
              <a:rPr lang="el-GR" sz="2000" dirty="0" smtClean="0"/>
              <a:t>λ</a:t>
            </a:r>
            <a:r>
              <a:rPr lang="en-US" sz="2000" dirty="0" smtClean="0"/>
              <a:t>G(b</a:t>
            </a:r>
            <a:r>
              <a:rPr lang="en-US" sz="2000" dirty="0"/>
              <a:t>)/[(n-1)g(b</a:t>
            </a:r>
            <a:r>
              <a:rPr lang="en-US" sz="2000" dirty="0" smtClean="0"/>
              <a:t>)]  for </a:t>
            </a:r>
            <a:r>
              <a:rPr lang="en-US" sz="2000" dirty="0"/>
              <a:t>b ≥ r </a:t>
            </a:r>
            <a:endParaRPr lang="en-US" sz="2000" dirty="0" smtClean="0"/>
          </a:p>
          <a:p>
            <a:pPr>
              <a:buNone/>
            </a:pPr>
            <a:r>
              <a:rPr lang="en-US" sz="2000" dirty="0" smtClean="0"/>
              <a:t>Lower FPSB markups than under risk neutrality.</a:t>
            </a:r>
          </a:p>
          <a:p>
            <a:pPr>
              <a:buNone/>
            </a:pPr>
            <a:r>
              <a:rPr lang="en-US" sz="2000" dirty="0" smtClean="0"/>
              <a:t>In </a:t>
            </a:r>
            <a:r>
              <a:rPr lang="en-US" sz="2000" dirty="0" err="1" smtClean="0"/>
              <a:t>Vickrey</a:t>
            </a:r>
            <a:r>
              <a:rPr lang="en-US" sz="2000" dirty="0" smtClean="0"/>
              <a:t> auction (SPSB), </a:t>
            </a:r>
            <a:r>
              <a:rPr lang="en-US" sz="2000" dirty="0" smtClean="0">
                <a:sym typeface="Symbol" pitchFamily="18" charset="2"/>
              </a:rPr>
              <a:t>(</a:t>
            </a:r>
            <a:r>
              <a:rPr lang="en-US" sz="2000" dirty="0">
                <a:sym typeface="Symbol" pitchFamily="18" charset="2"/>
              </a:rPr>
              <a:t>x) </a:t>
            </a:r>
            <a:r>
              <a:rPr lang="en-US" sz="2000" dirty="0" smtClean="0">
                <a:sym typeface="Symbol" pitchFamily="18" charset="2"/>
              </a:rPr>
              <a:t>= x </a:t>
            </a:r>
            <a:r>
              <a:rPr lang="en-US" sz="2000" dirty="0" smtClean="0"/>
              <a:t>remains a dominant strategy.   </a:t>
            </a:r>
          </a:p>
          <a:p>
            <a:pPr>
              <a:buNone/>
            </a:pPr>
            <a:r>
              <a:rPr lang="en-US" sz="2000" dirty="0" smtClean="0"/>
              <a:t>Hence risk neutral seller prefers </a:t>
            </a:r>
            <a:r>
              <a:rPr lang="en-US" sz="2000" dirty="0" err="1" smtClean="0"/>
              <a:t>Vickrey</a:t>
            </a:r>
            <a:r>
              <a:rPr lang="en-US" sz="2000" dirty="0" smtClean="0"/>
              <a:t> auction. </a:t>
            </a:r>
          </a:p>
          <a:p>
            <a:pPr>
              <a:buNone/>
            </a:pPr>
            <a:r>
              <a:rPr lang="en-US" sz="2000" dirty="0" smtClean="0"/>
              <a:t>Identification of risk preferences from FPSB data can be difficult (Campo, Guerre, </a:t>
            </a:r>
            <a:r>
              <a:rPr lang="en-US" sz="2000" dirty="0" err="1" smtClean="0"/>
              <a:t>Perrigne</a:t>
            </a:r>
            <a:r>
              <a:rPr lang="en-US" sz="2000" dirty="0" smtClean="0"/>
              <a:t> &amp; </a:t>
            </a:r>
            <a:r>
              <a:rPr lang="en-US" sz="2000" dirty="0" err="1" smtClean="0"/>
              <a:t>Vuong</a:t>
            </a:r>
            <a:r>
              <a:rPr lang="en-US" sz="2000" dirty="0" smtClean="0"/>
              <a:t>, RES 2011): u(x) not identified non-parametrically, CRRA or CARA parameters are identified.</a:t>
            </a:r>
          </a:p>
          <a:p>
            <a:pPr>
              <a:buNone/>
            </a:pPr>
            <a:r>
              <a:rPr lang="en-US" sz="2000" dirty="0" smtClean="0"/>
              <a:t>Estimation is straightforward if payoffs are observed.</a:t>
            </a:r>
          </a:p>
          <a:p>
            <a:pPr>
              <a:buNone/>
            </a:pPr>
            <a:r>
              <a:rPr lang="en-US" sz="2000" dirty="0"/>
              <a:t>	</a:t>
            </a:r>
            <a:r>
              <a:rPr lang="en-US" sz="2000" dirty="0" smtClean="0"/>
              <a:t>E.g., </a:t>
            </a:r>
            <a:r>
              <a:rPr lang="en-US" sz="2000" dirty="0" err="1" smtClean="0"/>
              <a:t>Bajari</a:t>
            </a:r>
            <a:r>
              <a:rPr lang="en-US" sz="2000" dirty="0" smtClean="0"/>
              <a:t> &amp; </a:t>
            </a:r>
            <a:r>
              <a:rPr lang="en-US" sz="2000" dirty="0" err="1" smtClean="0"/>
              <a:t>Hortacsu</a:t>
            </a:r>
            <a:r>
              <a:rPr lang="en-US" sz="2000" dirty="0" smtClean="0"/>
              <a:t> (JPE 2005) study experimental data.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22</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80884384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Asymmetric Equilibria</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smtClean="0"/>
              <a:t>Asymmetric equilibria?</a:t>
            </a:r>
          </a:p>
          <a:p>
            <a:pPr>
              <a:buNone/>
            </a:pPr>
            <a:r>
              <a:rPr lang="en-US" sz="2000" dirty="0" smtClean="0"/>
              <a:t>The SPSB CV auction with 2 </a:t>
            </a:r>
            <a:r>
              <a:rPr lang="en-US" sz="2000" dirty="0"/>
              <a:t>bidders has a continuum of asymmetric equilibria </a:t>
            </a:r>
            <a:r>
              <a:rPr lang="en-US" sz="2000" dirty="0" smtClean="0"/>
              <a:t>(</a:t>
            </a:r>
            <a:r>
              <a:rPr lang="en-US" sz="2000" dirty="0" err="1"/>
              <a:t>Milgrom</a:t>
            </a:r>
            <a:r>
              <a:rPr lang="en-US" sz="2000" dirty="0"/>
              <a:t>, </a:t>
            </a:r>
            <a:r>
              <a:rPr lang="en-US" sz="2000" dirty="0" err="1" smtClean="0"/>
              <a:t>Ema</a:t>
            </a:r>
            <a:r>
              <a:rPr lang="en-US" sz="2000" dirty="0" smtClean="0"/>
              <a:t> 1981). </a:t>
            </a:r>
          </a:p>
          <a:p>
            <a:pPr>
              <a:buNone/>
            </a:pPr>
            <a:r>
              <a:rPr lang="en-US" sz="2000" dirty="0"/>
              <a:t>	</a:t>
            </a:r>
            <a:r>
              <a:rPr lang="en-US" sz="2000" dirty="0" smtClean="0"/>
              <a:t>E.g., if one bidder is aggressive, the other is relatively passive.</a:t>
            </a:r>
          </a:p>
          <a:p>
            <a:pPr>
              <a:buNone/>
            </a:pPr>
            <a:r>
              <a:rPr lang="en-US" sz="2000" dirty="0" smtClean="0"/>
              <a:t>If there are multiple equilibria, then must either assume equilibrium selection as part of estimation, or take multiplicity into account, say via bounds (as in Haile &amp; Tamer).</a:t>
            </a:r>
          </a:p>
          <a:p>
            <a:pPr>
              <a:buNone/>
            </a:pPr>
            <a:r>
              <a:rPr lang="en-US" sz="2000" dirty="0" smtClean="0"/>
              <a:t>Sometimes concern expressed that merger might eliminate “maverick.”</a:t>
            </a:r>
          </a:p>
          <a:p>
            <a:pPr>
              <a:buNone/>
            </a:pPr>
            <a:r>
              <a:rPr lang="en-US" sz="2000" dirty="0" smtClean="0"/>
              <a:t>In auction context, maverick might play aggressive strategy when there are multiple equilibria.  A merger may affect both the number of bidders and which equilibrium is played. </a:t>
            </a:r>
          </a:p>
          <a:p>
            <a:pPr>
              <a:buNone/>
            </a:pPr>
            <a:r>
              <a:rPr lang="en-US" sz="2000" dirty="0"/>
              <a:t>Not much work on this to date.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23</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9856547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Multiple Units</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lnSpc>
                <a:spcPct val="80000"/>
              </a:lnSpc>
              <a:buFontTx/>
              <a:buNone/>
            </a:pPr>
            <a:r>
              <a:rPr lang="en-US" sz="2000" dirty="0"/>
              <a:t>In many instances, multiple units are sold or procured simultaneously, rather than sequentially.</a:t>
            </a:r>
          </a:p>
          <a:p>
            <a:pPr>
              <a:lnSpc>
                <a:spcPct val="80000"/>
              </a:lnSpc>
              <a:buFontTx/>
              <a:buNone/>
            </a:pPr>
            <a:r>
              <a:rPr lang="en-US" sz="2000" dirty="0"/>
              <a:t>Examples: treasury bills, wholesale electricity, spectrum licenses.</a:t>
            </a:r>
          </a:p>
          <a:p>
            <a:pPr>
              <a:lnSpc>
                <a:spcPct val="80000"/>
              </a:lnSpc>
              <a:buFontTx/>
              <a:buNone/>
            </a:pPr>
            <a:r>
              <a:rPr lang="en-US" sz="2000" dirty="0" smtClean="0"/>
              <a:t>Mechanism design choice for </a:t>
            </a:r>
            <a:r>
              <a:rPr lang="en-US" sz="2000" dirty="0"/>
              <a:t>identical items: </a:t>
            </a:r>
          </a:p>
          <a:p>
            <a:pPr>
              <a:lnSpc>
                <a:spcPct val="80000"/>
              </a:lnSpc>
              <a:buFontTx/>
              <a:buNone/>
            </a:pPr>
            <a:r>
              <a:rPr lang="en-US" sz="2000" dirty="0"/>
              <a:t>	Discriminatory auctions, in which winning bidders pay their own bids, vs. Uniform price auctions, in which winning bidders all pay the same price (such as the lowest winning bid, or the highest losing bid).</a:t>
            </a:r>
          </a:p>
          <a:p>
            <a:pPr>
              <a:lnSpc>
                <a:spcPct val="80000"/>
              </a:lnSpc>
              <a:buFontTx/>
              <a:buNone/>
            </a:pPr>
            <a:r>
              <a:rPr lang="en-US" sz="2000" dirty="0" err="1"/>
              <a:t>Ausubel</a:t>
            </a:r>
            <a:r>
              <a:rPr lang="en-US" sz="2000" dirty="0"/>
              <a:t> &amp; Cramton (2002) show that there is no clear ranking of the two </a:t>
            </a:r>
            <a:r>
              <a:rPr lang="en-US" sz="2000" dirty="0" smtClean="0"/>
              <a:t>designs according </a:t>
            </a:r>
            <a:r>
              <a:rPr lang="en-US" sz="2000" dirty="0"/>
              <a:t>to expected seller revenues. </a:t>
            </a:r>
          </a:p>
          <a:p>
            <a:pPr>
              <a:lnSpc>
                <a:spcPct val="80000"/>
              </a:lnSpc>
              <a:buFontTx/>
              <a:buNone/>
            </a:pPr>
            <a:r>
              <a:rPr lang="en-US" sz="2000" dirty="0"/>
              <a:t>	The revenue maximizing choice is an empirical issue.</a:t>
            </a:r>
          </a:p>
          <a:p>
            <a:pPr>
              <a:lnSpc>
                <a:spcPct val="80000"/>
              </a:lnSpc>
              <a:buFontTx/>
              <a:buNone/>
            </a:pPr>
            <a:r>
              <a:rPr lang="en-US" sz="2000" dirty="0" smtClean="0"/>
              <a:t>Structural methods estimate </a:t>
            </a:r>
            <a:r>
              <a:rPr lang="en-US" sz="2000" dirty="0"/>
              <a:t>the distribution of valuations, and so draw inferences about the consequences of changes in the selling procedure. Buyers may value more than one of the multiple units being sold.</a:t>
            </a:r>
          </a:p>
          <a:p>
            <a:pPr>
              <a:lnSpc>
                <a:spcPct val="80000"/>
              </a:lnSpc>
              <a:buFontTx/>
              <a:buNone/>
            </a:pPr>
            <a:r>
              <a:rPr lang="en-US" sz="2000" dirty="0"/>
              <a:t>For non-identical items, there is also an issue of whether and how to bundle items, or allow package bids, to reflect complementarities.</a:t>
            </a:r>
          </a:p>
        </p:txBody>
      </p:sp>
      <p:sp>
        <p:nvSpPr>
          <p:cNvPr id="2" name="Slide Number Placeholder 1"/>
          <p:cNvSpPr>
            <a:spLocks noGrp="1"/>
          </p:cNvSpPr>
          <p:nvPr>
            <p:ph type="sldNum" sz="quarter" idx="12"/>
          </p:nvPr>
        </p:nvSpPr>
        <p:spPr/>
        <p:txBody>
          <a:bodyPr/>
          <a:lstStyle/>
          <a:p>
            <a:fld id="{386FEBFF-93DC-4DCC-BB82-F0B13A0EB64F}" type="slidenum">
              <a:rPr lang="en-GB" smtClean="0"/>
              <a:pPr/>
              <a:t>24</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61872993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dirty="0" smtClean="0"/>
              <a:t>ES WC 2015</a:t>
            </a:r>
            <a:endParaRPr lang="en-GB" dirty="0"/>
          </a:p>
        </p:txBody>
      </p:sp>
      <p:sp>
        <p:nvSpPr>
          <p:cNvPr id="5" name="Slide Number Placeholder 5"/>
          <p:cNvSpPr>
            <a:spLocks noGrp="1"/>
          </p:cNvSpPr>
          <p:nvPr>
            <p:ph type="sldNum" sz="quarter" idx="12"/>
          </p:nvPr>
        </p:nvSpPr>
        <p:spPr/>
        <p:txBody>
          <a:bodyPr/>
          <a:lstStyle/>
          <a:p>
            <a:fld id="{55699758-F9C8-4358-A667-D0933904BD75}" type="slidenum">
              <a:rPr lang="en-GB"/>
              <a:pPr/>
              <a:t>25</a:t>
            </a:fld>
            <a:endParaRPr lang="en-GB"/>
          </a:p>
        </p:txBody>
      </p:sp>
      <p:sp>
        <p:nvSpPr>
          <p:cNvPr id="78850" name="Rectangle 2"/>
          <p:cNvSpPr>
            <a:spLocks noGrp="1" noChangeArrowheads="1"/>
          </p:cNvSpPr>
          <p:nvPr>
            <p:ph type="title"/>
          </p:nvPr>
        </p:nvSpPr>
        <p:spPr>
          <a:xfrm>
            <a:off x="685800" y="609600"/>
            <a:ext cx="7772400" cy="731838"/>
          </a:xfrm>
        </p:spPr>
        <p:txBody>
          <a:bodyPr/>
          <a:lstStyle/>
          <a:p>
            <a:r>
              <a:rPr lang="en-US" sz="3200" b="1" dirty="0" smtClean="0"/>
              <a:t>Treasury </a:t>
            </a:r>
            <a:r>
              <a:rPr lang="en-US" sz="3200" b="1" dirty="0"/>
              <a:t>Bill Auctions</a:t>
            </a:r>
          </a:p>
        </p:txBody>
      </p:sp>
      <p:sp>
        <p:nvSpPr>
          <p:cNvPr id="78851" name="Rectangle 3"/>
          <p:cNvSpPr>
            <a:spLocks noGrp="1" noChangeArrowheads="1"/>
          </p:cNvSpPr>
          <p:nvPr>
            <p:ph type="body" idx="1"/>
          </p:nvPr>
        </p:nvSpPr>
        <p:spPr>
          <a:xfrm>
            <a:off x="685800" y="1556792"/>
            <a:ext cx="7772400" cy="4393158"/>
          </a:xfrm>
        </p:spPr>
        <p:txBody>
          <a:bodyPr/>
          <a:lstStyle/>
          <a:p>
            <a:pPr>
              <a:lnSpc>
                <a:spcPct val="80000"/>
              </a:lnSpc>
              <a:buFontTx/>
              <a:buNone/>
            </a:pPr>
            <a:r>
              <a:rPr lang="en-US" sz="2000" dirty="0" err="1"/>
              <a:t>Hortacsu</a:t>
            </a:r>
            <a:r>
              <a:rPr lang="en-US" sz="2000" dirty="0"/>
              <a:t> </a:t>
            </a:r>
            <a:r>
              <a:rPr lang="en-US" sz="2000" dirty="0" smtClean="0"/>
              <a:t>&amp; McAdams (JPE 2010) study </a:t>
            </a:r>
            <a:r>
              <a:rPr lang="en-US" sz="2000" dirty="0"/>
              <a:t>discriminatory Turkish auctions.</a:t>
            </a:r>
          </a:p>
          <a:p>
            <a:pPr>
              <a:lnSpc>
                <a:spcPct val="80000"/>
              </a:lnSpc>
              <a:buFontTx/>
              <a:buNone/>
            </a:pPr>
            <a:r>
              <a:rPr lang="en-US" sz="2000" dirty="0"/>
              <a:t>Model based on Wilson’s (QJE 1979) analysis of share auctions, in which bid schedules are continuous.</a:t>
            </a:r>
          </a:p>
          <a:p>
            <a:pPr>
              <a:lnSpc>
                <a:spcPct val="80000"/>
              </a:lnSpc>
              <a:buFontTx/>
              <a:buNone/>
            </a:pPr>
            <a:r>
              <a:rPr lang="en-US" sz="2000" dirty="0"/>
              <a:t>Assume private values, real valued signals.</a:t>
            </a:r>
          </a:p>
          <a:p>
            <a:pPr>
              <a:lnSpc>
                <a:spcPct val="80000"/>
              </a:lnSpc>
              <a:buFontTx/>
              <a:buNone/>
            </a:pPr>
            <a:r>
              <a:rPr lang="en-US" sz="2000" dirty="0"/>
              <a:t>(Euler-LaGrange) necessary condition to demand q units at bid price b: </a:t>
            </a:r>
          </a:p>
          <a:p>
            <a:pPr>
              <a:lnSpc>
                <a:spcPct val="80000"/>
              </a:lnSpc>
              <a:spcBef>
                <a:spcPts val="600"/>
              </a:spcBef>
              <a:buFontTx/>
              <a:buNone/>
            </a:pPr>
            <a:r>
              <a:rPr lang="en-US" sz="2000" dirty="0"/>
              <a:t>	</a:t>
            </a:r>
            <a:r>
              <a:rPr lang="en-US" sz="2000" dirty="0" smtClean="0"/>
              <a:t>	v</a:t>
            </a:r>
            <a:r>
              <a:rPr lang="en-US" sz="2000" baseline="-25000" dirty="0" smtClean="0"/>
              <a:t>i</a:t>
            </a:r>
            <a:r>
              <a:rPr lang="en-US" sz="2000" dirty="0" smtClean="0"/>
              <a:t>(</a:t>
            </a:r>
            <a:r>
              <a:rPr lang="en-US" sz="2000" dirty="0" err="1" smtClean="0"/>
              <a:t>q,x</a:t>
            </a:r>
            <a:r>
              <a:rPr lang="en-US" sz="2000" dirty="0"/>
              <a:t>) = b + </a:t>
            </a:r>
            <a:r>
              <a:rPr lang="en-US" sz="2000" dirty="0" err="1"/>
              <a:t>G</a:t>
            </a:r>
            <a:r>
              <a:rPr lang="en-US" sz="2000" baseline="-25000" dirty="0" err="1"/>
              <a:t>i</a:t>
            </a:r>
            <a:r>
              <a:rPr lang="en-US" sz="2000" dirty="0"/>
              <a:t>(</a:t>
            </a:r>
            <a:r>
              <a:rPr lang="en-US" sz="2000" dirty="0" err="1"/>
              <a:t>b,q</a:t>
            </a:r>
            <a:r>
              <a:rPr lang="en-US" sz="2000" dirty="0"/>
              <a:t>)/(</a:t>
            </a:r>
            <a:r>
              <a:rPr lang="en-US" sz="2000" dirty="0">
                <a:cs typeface="Times New Roman" pitchFamily="18" charset="0"/>
              </a:rPr>
              <a:t>∂</a:t>
            </a:r>
            <a:r>
              <a:rPr lang="en-US" sz="2000" dirty="0" err="1"/>
              <a:t>G</a:t>
            </a:r>
            <a:r>
              <a:rPr lang="en-US" sz="2000" baseline="-25000" dirty="0" err="1"/>
              <a:t>i</a:t>
            </a:r>
            <a:r>
              <a:rPr lang="en-US" sz="2000" dirty="0"/>
              <a:t>(</a:t>
            </a:r>
            <a:r>
              <a:rPr lang="en-US" sz="2000" dirty="0" err="1"/>
              <a:t>b,q</a:t>
            </a:r>
            <a:r>
              <a:rPr lang="en-US" sz="2000" dirty="0"/>
              <a:t>)/</a:t>
            </a:r>
            <a:r>
              <a:rPr lang="en-US" sz="2000" dirty="0">
                <a:cs typeface="Times New Roman" pitchFamily="18" charset="0"/>
              </a:rPr>
              <a:t>∂</a:t>
            </a:r>
            <a:r>
              <a:rPr lang="en-US" sz="2000" dirty="0"/>
              <a:t>b</a:t>
            </a:r>
            <a:r>
              <a:rPr lang="en-US" sz="2000" dirty="0" smtClean="0"/>
              <a:t>)</a:t>
            </a:r>
            <a:endParaRPr lang="en-US" sz="2000" dirty="0"/>
          </a:p>
          <a:p>
            <a:pPr>
              <a:lnSpc>
                <a:spcPct val="80000"/>
              </a:lnSpc>
              <a:spcBef>
                <a:spcPts val="600"/>
              </a:spcBef>
              <a:buFontTx/>
              <a:buNone/>
            </a:pPr>
            <a:r>
              <a:rPr lang="en-US" sz="2000" dirty="0"/>
              <a:t>	where v</a:t>
            </a:r>
            <a:r>
              <a:rPr lang="en-US" sz="2000" baseline="-25000" dirty="0"/>
              <a:t>i</a:t>
            </a:r>
            <a:r>
              <a:rPr lang="en-US" sz="2000" dirty="0"/>
              <a:t>(</a:t>
            </a:r>
            <a:r>
              <a:rPr lang="en-US" sz="2000" dirty="0" err="1"/>
              <a:t>q,x</a:t>
            </a:r>
            <a:r>
              <a:rPr lang="en-US" sz="2000" dirty="0"/>
              <a:t>) is the marginal value at q given </a:t>
            </a:r>
            <a:r>
              <a:rPr lang="en-US" sz="2000" dirty="0" smtClean="0"/>
              <a:t>signal x</a:t>
            </a:r>
            <a:r>
              <a:rPr lang="en-US" sz="2000" dirty="0"/>
              <a:t>, and </a:t>
            </a:r>
            <a:r>
              <a:rPr lang="en-US" sz="2000" dirty="0" err="1"/>
              <a:t>G</a:t>
            </a:r>
            <a:r>
              <a:rPr lang="en-US" sz="2000" baseline="-25000" dirty="0" err="1"/>
              <a:t>i</a:t>
            </a:r>
            <a:r>
              <a:rPr lang="en-US" sz="2000" dirty="0"/>
              <a:t>(</a:t>
            </a:r>
            <a:r>
              <a:rPr lang="en-US" sz="2000" dirty="0" err="1"/>
              <a:t>b,q</a:t>
            </a:r>
            <a:r>
              <a:rPr lang="en-US" sz="2000" dirty="0"/>
              <a:t>) is the probability that the bid b is accepted.</a:t>
            </a:r>
          </a:p>
          <a:p>
            <a:pPr>
              <a:lnSpc>
                <a:spcPct val="80000"/>
              </a:lnSpc>
              <a:buFontTx/>
              <a:buNone/>
            </a:pPr>
            <a:r>
              <a:rPr lang="en-US" sz="2000" dirty="0"/>
              <a:t>	Here v</a:t>
            </a:r>
            <a:r>
              <a:rPr lang="en-US" sz="2000" baseline="-25000" dirty="0"/>
              <a:t>i</a:t>
            </a:r>
            <a:r>
              <a:rPr lang="en-US" sz="2000" dirty="0"/>
              <a:t>(</a:t>
            </a:r>
            <a:r>
              <a:rPr lang="en-US" sz="2000" dirty="0" err="1"/>
              <a:t>q,x</a:t>
            </a:r>
            <a:r>
              <a:rPr lang="en-US" sz="2000" dirty="0"/>
              <a:t>) is smooth, decreasing in q and increasing in x.</a:t>
            </a:r>
          </a:p>
          <a:p>
            <a:pPr>
              <a:lnSpc>
                <a:spcPct val="80000"/>
              </a:lnSpc>
              <a:spcAft>
                <a:spcPts val="600"/>
              </a:spcAft>
              <a:buFontTx/>
              <a:buNone/>
            </a:pPr>
            <a:r>
              <a:rPr lang="en-US" sz="2000" dirty="0"/>
              <a:t>Analogous to the inverse bid equation in the single item case.   </a:t>
            </a:r>
          </a:p>
          <a:p>
            <a:pPr marL="0" indent="0">
              <a:buNone/>
            </a:pPr>
            <a:r>
              <a:rPr lang="en-US" sz="2000" dirty="0" err="1" smtClean="0"/>
              <a:t>Kastl</a:t>
            </a:r>
            <a:r>
              <a:rPr lang="en-US" sz="2000" dirty="0" smtClean="0"/>
              <a:t> </a:t>
            </a:r>
            <a:r>
              <a:rPr lang="en-US" sz="2000" dirty="0"/>
              <a:t>(RES 2011) studies uniform price Czech auctions.</a:t>
            </a:r>
          </a:p>
          <a:p>
            <a:pPr marL="0" indent="0">
              <a:buNone/>
            </a:pPr>
            <a:r>
              <a:rPr lang="en-US" sz="2000" dirty="0"/>
              <a:t>Explicit recognition of bids as step functions, not continuous.</a:t>
            </a:r>
          </a:p>
          <a:p>
            <a:pPr marL="0" indent="0">
              <a:buNone/>
            </a:pPr>
            <a:r>
              <a:rPr lang="en-US" sz="2000" dirty="0" smtClean="0"/>
              <a:t>Bidders </a:t>
            </a:r>
            <a:r>
              <a:rPr lang="en-US" sz="2000" dirty="0"/>
              <a:t>choose the number of bid points, and (</a:t>
            </a:r>
            <a:r>
              <a:rPr lang="en-US" sz="2000" dirty="0" err="1"/>
              <a:t>b,q</a:t>
            </a:r>
            <a:r>
              <a:rPr lang="en-US" sz="2000" dirty="0"/>
              <a:t>) for each point.</a:t>
            </a:r>
          </a:p>
        </p:txBody>
      </p:sp>
    </p:spTree>
    <p:extLst>
      <p:ext uri="{BB962C8B-B14F-4D97-AF65-F5344CB8AC3E}">
        <p14:creationId xmlns:p14="http://schemas.microsoft.com/office/powerpoint/2010/main" val="4066602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dirty="0" smtClean="0"/>
              <a:t>ES WC 2015</a:t>
            </a:r>
            <a:endParaRPr lang="en-GB" dirty="0"/>
          </a:p>
        </p:txBody>
      </p:sp>
      <p:sp>
        <p:nvSpPr>
          <p:cNvPr id="5" name="Slide Number Placeholder 5"/>
          <p:cNvSpPr>
            <a:spLocks noGrp="1"/>
          </p:cNvSpPr>
          <p:nvPr>
            <p:ph type="sldNum" sz="quarter" idx="12"/>
          </p:nvPr>
        </p:nvSpPr>
        <p:spPr/>
        <p:txBody>
          <a:bodyPr/>
          <a:lstStyle/>
          <a:p>
            <a:fld id="{55699758-F9C8-4358-A667-D0933904BD75}" type="slidenum">
              <a:rPr lang="en-GB"/>
              <a:pPr/>
              <a:t>26</a:t>
            </a:fld>
            <a:endParaRPr lang="en-GB"/>
          </a:p>
        </p:txBody>
      </p:sp>
      <p:sp>
        <p:nvSpPr>
          <p:cNvPr id="78850" name="Rectangle 2"/>
          <p:cNvSpPr>
            <a:spLocks noGrp="1" noChangeArrowheads="1"/>
          </p:cNvSpPr>
          <p:nvPr>
            <p:ph type="title"/>
          </p:nvPr>
        </p:nvSpPr>
        <p:spPr>
          <a:xfrm>
            <a:off x="685800" y="609600"/>
            <a:ext cx="7772400" cy="731838"/>
          </a:xfrm>
        </p:spPr>
        <p:txBody>
          <a:bodyPr/>
          <a:lstStyle/>
          <a:p>
            <a:r>
              <a:rPr lang="en-US" sz="3200" b="1" dirty="0"/>
              <a:t>Multiple Units: Estimation</a:t>
            </a:r>
          </a:p>
        </p:txBody>
      </p:sp>
      <p:sp>
        <p:nvSpPr>
          <p:cNvPr id="78851" name="Rectangle 3"/>
          <p:cNvSpPr>
            <a:spLocks noGrp="1" noChangeArrowheads="1"/>
          </p:cNvSpPr>
          <p:nvPr>
            <p:ph type="body" idx="1"/>
          </p:nvPr>
        </p:nvSpPr>
        <p:spPr>
          <a:xfrm>
            <a:off x="685800" y="1556792"/>
            <a:ext cx="7772400" cy="4393158"/>
          </a:xfrm>
        </p:spPr>
        <p:txBody>
          <a:bodyPr/>
          <a:lstStyle/>
          <a:p>
            <a:pPr>
              <a:lnSpc>
                <a:spcPct val="80000"/>
              </a:lnSpc>
              <a:buFontTx/>
              <a:buNone/>
            </a:pPr>
            <a:r>
              <a:rPr lang="en-US" sz="2000" dirty="0" smtClean="0"/>
              <a:t>Inverse bid equation for discriminatory auctions given signal x: </a:t>
            </a:r>
            <a:endParaRPr lang="en-US" sz="2000" dirty="0"/>
          </a:p>
          <a:p>
            <a:pPr>
              <a:lnSpc>
                <a:spcPct val="80000"/>
              </a:lnSpc>
              <a:spcBef>
                <a:spcPts val="600"/>
              </a:spcBef>
              <a:buFontTx/>
              <a:buNone/>
            </a:pPr>
            <a:r>
              <a:rPr lang="en-US" sz="2000" dirty="0"/>
              <a:t>	</a:t>
            </a:r>
            <a:r>
              <a:rPr lang="en-US" sz="2000" dirty="0" smtClean="0"/>
              <a:t>	v</a:t>
            </a:r>
            <a:r>
              <a:rPr lang="en-US" sz="2000" baseline="-25000" dirty="0" smtClean="0"/>
              <a:t>i</a:t>
            </a:r>
            <a:r>
              <a:rPr lang="en-US" sz="2000" dirty="0" smtClean="0"/>
              <a:t>(</a:t>
            </a:r>
            <a:r>
              <a:rPr lang="en-US" sz="2000" dirty="0" err="1" smtClean="0"/>
              <a:t>q,x</a:t>
            </a:r>
            <a:r>
              <a:rPr lang="en-US" sz="2000" dirty="0"/>
              <a:t>) = b + </a:t>
            </a:r>
            <a:r>
              <a:rPr lang="en-US" sz="2000" dirty="0" err="1"/>
              <a:t>G</a:t>
            </a:r>
            <a:r>
              <a:rPr lang="en-US" sz="2000" baseline="-25000" dirty="0" err="1"/>
              <a:t>i</a:t>
            </a:r>
            <a:r>
              <a:rPr lang="en-US" sz="2000" dirty="0"/>
              <a:t>(</a:t>
            </a:r>
            <a:r>
              <a:rPr lang="en-US" sz="2000" dirty="0" err="1"/>
              <a:t>b,q</a:t>
            </a:r>
            <a:r>
              <a:rPr lang="en-US" sz="2000" dirty="0"/>
              <a:t>)/(</a:t>
            </a:r>
            <a:r>
              <a:rPr lang="en-US" sz="2000" dirty="0">
                <a:cs typeface="Times New Roman" pitchFamily="18" charset="0"/>
              </a:rPr>
              <a:t>∂</a:t>
            </a:r>
            <a:r>
              <a:rPr lang="en-US" sz="2000" dirty="0" err="1"/>
              <a:t>G</a:t>
            </a:r>
            <a:r>
              <a:rPr lang="en-US" sz="2000" baseline="-25000" dirty="0" err="1"/>
              <a:t>i</a:t>
            </a:r>
            <a:r>
              <a:rPr lang="en-US" sz="2000" dirty="0"/>
              <a:t>(</a:t>
            </a:r>
            <a:r>
              <a:rPr lang="en-US" sz="2000" dirty="0" err="1"/>
              <a:t>b,q</a:t>
            </a:r>
            <a:r>
              <a:rPr lang="en-US" sz="2000" dirty="0"/>
              <a:t>)/</a:t>
            </a:r>
            <a:r>
              <a:rPr lang="en-US" sz="2000" dirty="0">
                <a:cs typeface="Times New Roman" pitchFamily="18" charset="0"/>
              </a:rPr>
              <a:t>∂</a:t>
            </a:r>
            <a:r>
              <a:rPr lang="en-US" sz="2000" dirty="0"/>
              <a:t>b</a:t>
            </a:r>
            <a:r>
              <a:rPr lang="en-US" sz="2000" dirty="0" smtClean="0"/>
              <a:t>).</a:t>
            </a:r>
            <a:endParaRPr lang="en-US" sz="2000" dirty="0"/>
          </a:p>
          <a:p>
            <a:pPr>
              <a:lnSpc>
                <a:spcPct val="80000"/>
              </a:lnSpc>
              <a:spcBef>
                <a:spcPts val="600"/>
              </a:spcBef>
              <a:spcAft>
                <a:spcPts val="600"/>
              </a:spcAft>
              <a:buFontTx/>
              <a:buNone/>
            </a:pPr>
            <a:r>
              <a:rPr lang="en-US" sz="2000" dirty="0"/>
              <a:t>	</a:t>
            </a:r>
            <a:r>
              <a:rPr lang="en-US" sz="2000" dirty="0" smtClean="0"/>
              <a:t>where </a:t>
            </a:r>
            <a:r>
              <a:rPr lang="en-US" sz="2000" dirty="0" err="1"/>
              <a:t>G</a:t>
            </a:r>
            <a:r>
              <a:rPr lang="en-US" sz="2000" baseline="-25000" dirty="0" err="1"/>
              <a:t>i</a:t>
            </a:r>
            <a:r>
              <a:rPr lang="en-US" sz="2000" dirty="0"/>
              <a:t>(</a:t>
            </a:r>
            <a:r>
              <a:rPr lang="en-US" sz="2000" dirty="0" err="1"/>
              <a:t>b,q</a:t>
            </a:r>
            <a:r>
              <a:rPr lang="en-US" sz="2000" dirty="0"/>
              <a:t>) </a:t>
            </a:r>
            <a:r>
              <a:rPr lang="en-US" sz="2000" dirty="0" smtClean="0"/>
              <a:t>is the probability that the bid point (</a:t>
            </a:r>
            <a:r>
              <a:rPr lang="en-US" sz="2000" dirty="0" err="1" smtClean="0"/>
              <a:t>b,q</a:t>
            </a:r>
            <a:r>
              <a:rPr lang="en-US" sz="2000" dirty="0" smtClean="0"/>
              <a:t>) is accepted.</a:t>
            </a:r>
            <a:endParaRPr lang="en-US" sz="2000" dirty="0"/>
          </a:p>
          <a:p>
            <a:pPr>
              <a:lnSpc>
                <a:spcPct val="80000"/>
              </a:lnSpc>
              <a:buFontTx/>
              <a:buNone/>
            </a:pPr>
            <a:r>
              <a:rPr lang="en-US" sz="2000" dirty="0" smtClean="0"/>
              <a:t>Question is how to estimate </a:t>
            </a:r>
            <a:r>
              <a:rPr lang="en-US" sz="2000" dirty="0" err="1" smtClean="0"/>
              <a:t>G</a:t>
            </a:r>
            <a:r>
              <a:rPr lang="en-US" sz="2000" baseline="-25000" dirty="0" err="1" smtClean="0"/>
              <a:t>i</a:t>
            </a:r>
            <a:r>
              <a:rPr lang="en-US" sz="2000" dirty="0" smtClean="0"/>
              <a:t>(</a:t>
            </a:r>
            <a:r>
              <a:rPr lang="en-US" sz="2000" dirty="0" err="1" smtClean="0"/>
              <a:t>b,q</a:t>
            </a:r>
            <a:r>
              <a:rPr lang="en-US" sz="2000" dirty="0" smtClean="0"/>
              <a:t>).</a:t>
            </a:r>
          </a:p>
          <a:p>
            <a:pPr>
              <a:lnSpc>
                <a:spcPct val="80000"/>
              </a:lnSpc>
              <a:buFontTx/>
              <a:buNone/>
            </a:pPr>
            <a:r>
              <a:rPr lang="en-US" sz="2000" dirty="0" err="1" smtClean="0"/>
              <a:t>Hortacsu</a:t>
            </a:r>
            <a:r>
              <a:rPr lang="en-US" sz="2000" dirty="0" smtClean="0"/>
              <a:t> &amp; McAdams propose resampling method: </a:t>
            </a:r>
          </a:p>
          <a:p>
            <a:pPr>
              <a:lnSpc>
                <a:spcPct val="80000"/>
              </a:lnSpc>
              <a:buFontTx/>
              <a:buNone/>
            </a:pPr>
            <a:r>
              <a:rPr lang="en-US" sz="2000" dirty="0" smtClean="0"/>
              <a:t>For each bidder </a:t>
            </a:r>
            <a:r>
              <a:rPr lang="en-US" sz="2000" i="1" dirty="0" err="1" smtClean="0"/>
              <a:t>i</a:t>
            </a:r>
            <a:r>
              <a:rPr lang="en-US" sz="2000" dirty="0" smtClean="0"/>
              <a:t>, randomly draw with replacement from the set of rival bid functions n-1 times.   </a:t>
            </a:r>
          </a:p>
          <a:p>
            <a:pPr>
              <a:lnSpc>
                <a:spcPct val="80000"/>
              </a:lnSpc>
              <a:buFontTx/>
              <a:buNone/>
            </a:pPr>
            <a:r>
              <a:rPr lang="en-US" sz="2000" dirty="0" smtClean="0"/>
              <a:t>If bidders are asymmetric, draw from sets of types to maintain number of rivals of each type. </a:t>
            </a:r>
          </a:p>
          <a:p>
            <a:pPr>
              <a:lnSpc>
                <a:spcPct val="80000"/>
              </a:lnSpc>
              <a:buFontTx/>
              <a:buNone/>
            </a:pPr>
            <a:r>
              <a:rPr lang="en-US" sz="2000" dirty="0" smtClean="0"/>
              <a:t>Sum bid functions to obtain estimate of aggregate rival demand function.  </a:t>
            </a:r>
          </a:p>
          <a:p>
            <a:pPr>
              <a:lnSpc>
                <a:spcPct val="80000"/>
              </a:lnSpc>
              <a:buFontTx/>
              <a:buNone/>
            </a:pPr>
            <a:r>
              <a:rPr lang="en-US" sz="2000" dirty="0" smtClean="0"/>
              <a:t>Given aggregate supply and </a:t>
            </a:r>
            <a:r>
              <a:rPr lang="en-US" sz="2000" i="1" dirty="0" smtClean="0"/>
              <a:t>i</a:t>
            </a:r>
            <a:r>
              <a:rPr lang="en-US" sz="2000" dirty="0" smtClean="0"/>
              <a:t>’s bid function, obtain estimate of market clearing price p, and hence whether b ≥ p. </a:t>
            </a:r>
          </a:p>
          <a:p>
            <a:pPr>
              <a:lnSpc>
                <a:spcPct val="80000"/>
              </a:lnSpc>
              <a:buNone/>
            </a:pPr>
            <a:r>
              <a:rPr lang="en-US" sz="2000" dirty="0" smtClean="0"/>
              <a:t>Repeat, to estimate frequency of </a:t>
            </a:r>
            <a:r>
              <a:rPr lang="en-US" sz="2000" dirty="0"/>
              <a:t>b ≥ </a:t>
            </a:r>
            <a:r>
              <a:rPr lang="en-US" sz="2000" dirty="0" smtClean="0"/>
              <a:t>p, and hence </a:t>
            </a:r>
            <a:r>
              <a:rPr lang="en-US" sz="2000" dirty="0" err="1" smtClean="0"/>
              <a:t>G</a:t>
            </a:r>
            <a:r>
              <a:rPr lang="en-US" sz="2000" baseline="-25000" dirty="0" err="1" smtClean="0"/>
              <a:t>i</a:t>
            </a:r>
            <a:r>
              <a:rPr lang="en-US" sz="2000" dirty="0" smtClean="0"/>
              <a:t>(</a:t>
            </a:r>
            <a:r>
              <a:rPr lang="en-US" sz="2000" dirty="0" err="1" smtClean="0"/>
              <a:t>b,q</a:t>
            </a:r>
            <a:r>
              <a:rPr lang="en-US" sz="2000" dirty="0" smtClean="0"/>
              <a:t>) for each (</a:t>
            </a:r>
            <a:r>
              <a:rPr lang="en-US" sz="2000" dirty="0" err="1" smtClean="0"/>
              <a:t>b,q</a:t>
            </a:r>
            <a:r>
              <a:rPr lang="en-US" sz="2000" dirty="0" smtClean="0"/>
              <a:t>) on </a:t>
            </a:r>
            <a:r>
              <a:rPr lang="en-US" sz="2000" i="1" dirty="0" smtClean="0"/>
              <a:t>i</a:t>
            </a:r>
            <a:r>
              <a:rPr lang="en-US" sz="2000" dirty="0" smtClean="0"/>
              <a:t>’s bid function.</a:t>
            </a:r>
          </a:p>
          <a:p>
            <a:pPr>
              <a:lnSpc>
                <a:spcPct val="80000"/>
              </a:lnSpc>
              <a:buNone/>
            </a:pPr>
            <a:r>
              <a:rPr lang="en-US" sz="2000" dirty="0" smtClean="0"/>
              <a:t>Require large number of bidders, or pooling across auctions. </a:t>
            </a:r>
            <a:endParaRPr lang="en-US" sz="2000" dirty="0"/>
          </a:p>
          <a:p>
            <a:pPr>
              <a:lnSpc>
                <a:spcPct val="80000"/>
              </a:lnSpc>
              <a:buFontTx/>
              <a:buNone/>
            </a:pPr>
            <a:endParaRPr lang="en-US" sz="2000" dirty="0"/>
          </a:p>
        </p:txBody>
      </p:sp>
    </p:spTree>
    <p:extLst>
      <p:ext uri="{BB962C8B-B14F-4D97-AF65-F5344CB8AC3E}">
        <p14:creationId xmlns:p14="http://schemas.microsoft.com/office/powerpoint/2010/main" val="3054428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a:t>Bayes Nash Equilibrium?</a:t>
            </a:r>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smtClean="0"/>
              <a:t>BNE </a:t>
            </a:r>
            <a:r>
              <a:rPr lang="en-US" sz="2000" dirty="0"/>
              <a:t>requires considerable </a:t>
            </a:r>
            <a:r>
              <a:rPr lang="en-US" sz="2000" dirty="0" smtClean="0"/>
              <a:t>sophistication.</a:t>
            </a:r>
          </a:p>
          <a:p>
            <a:pPr>
              <a:buNone/>
            </a:pPr>
            <a:r>
              <a:rPr lang="en-US" sz="2000" dirty="0" smtClean="0"/>
              <a:t>Alternatives </a:t>
            </a:r>
            <a:r>
              <a:rPr lang="en-US" sz="2000" dirty="0"/>
              <a:t>might entail less sophisticated bidding (e.g., simple rules of thumb, such as linear or proportional bidding strategies) or systematic biases (e.g., winner’s curse in common value auctions</a:t>
            </a:r>
            <a:r>
              <a:rPr lang="en-US" sz="2000" dirty="0" smtClean="0"/>
              <a:t>).</a:t>
            </a:r>
          </a:p>
          <a:p>
            <a:pPr marL="0" indent="-457200">
              <a:buNone/>
            </a:pPr>
            <a:r>
              <a:rPr lang="en-US" sz="2000" dirty="0"/>
              <a:t>Hendricks &amp; Porter (AER 1988): pre-1980 oil &amp; gas drainage auctions</a:t>
            </a:r>
          </a:p>
          <a:p>
            <a:r>
              <a:rPr lang="en-US" sz="2000" dirty="0"/>
              <a:t>Bidding consistent with BNE of pure </a:t>
            </a:r>
            <a:r>
              <a:rPr lang="en-US" sz="2000" dirty="0" smtClean="0"/>
              <a:t>CV auction </a:t>
            </a:r>
            <a:r>
              <a:rPr lang="en-US" sz="2000" dirty="0"/>
              <a:t>in which neighbors are better informed and collude, non-neighbors are uninformed </a:t>
            </a:r>
            <a:r>
              <a:rPr lang="en-US" sz="2000" dirty="0" smtClean="0"/>
              <a:t>(also </a:t>
            </a:r>
            <a:r>
              <a:rPr lang="en-US" sz="2000" dirty="0"/>
              <a:t>Hendricks, Porter &amp; Wilson, </a:t>
            </a:r>
            <a:r>
              <a:rPr lang="en-US" sz="2000" dirty="0" err="1"/>
              <a:t>Ema</a:t>
            </a:r>
            <a:r>
              <a:rPr lang="en-US" sz="2000" dirty="0"/>
              <a:t> 1994).   </a:t>
            </a:r>
          </a:p>
          <a:p>
            <a:pPr marL="0" indent="0">
              <a:buNone/>
            </a:pPr>
            <a:r>
              <a:rPr lang="en-US" sz="2000" dirty="0"/>
              <a:t>Hendricks, </a:t>
            </a:r>
            <a:r>
              <a:rPr lang="en-US" sz="2000" dirty="0" err="1"/>
              <a:t>Pinkse</a:t>
            </a:r>
            <a:r>
              <a:rPr lang="en-US" sz="2000" dirty="0"/>
              <a:t> &amp; Porter (RES 2003): pre-1980 wildcat auctions         </a:t>
            </a:r>
          </a:p>
          <a:p>
            <a:pPr>
              <a:spcAft>
                <a:spcPts val="600"/>
              </a:spcAft>
            </a:pPr>
            <a:r>
              <a:rPr lang="en-US" sz="2000" dirty="0"/>
              <a:t>Bidding consistent with BNE of symmetric </a:t>
            </a:r>
            <a:r>
              <a:rPr lang="en-US" sz="2000" dirty="0" smtClean="0"/>
              <a:t>pure CV auction</a:t>
            </a:r>
            <a:endParaRPr lang="en-US" sz="2000" dirty="0"/>
          </a:p>
          <a:p>
            <a:pPr marL="0" indent="0">
              <a:buNone/>
            </a:pPr>
            <a:r>
              <a:rPr lang="en-US" sz="2000" dirty="0"/>
              <a:t>Another alternative is </a:t>
            </a:r>
            <a:r>
              <a:rPr lang="en-US" sz="2000" dirty="0" smtClean="0"/>
              <a:t>collusion.  </a:t>
            </a:r>
            <a:endParaRPr lang="en-US" sz="2000" dirty="0"/>
          </a:p>
          <a:p>
            <a:pPr>
              <a:buNone/>
            </a:pPr>
            <a:endParaRPr lang="en-US" sz="2000" dirty="0"/>
          </a:p>
          <a:p>
            <a:pPr>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27</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20756439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Collusion: Detection</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marL="457200" indent="-457200" eaLnBrk="1" hangingPunct="1">
              <a:lnSpc>
                <a:spcPct val="80000"/>
              </a:lnSpc>
              <a:buFontTx/>
              <a:buNone/>
            </a:pPr>
            <a:r>
              <a:rPr lang="en-US" sz="2000" dirty="0" smtClean="0"/>
              <a:t>Auctions can </a:t>
            </a:r>
            <a:r>
              <a:rPr lang="en-US" sz="2000" dirty="0"/>
              <a:t>be an effective price discovery process.</a:t>
            </a:r>
          </a:p>
          <a:p>
            <a:pPr marL="457200" indent="-457200">
              <a:lnSpc>
                <a:spcPct val="80000"/>
              </a:lnSpc>
              <a:buNone/>
            </a:pPr>
            <a:r>
              <a:rPr lang="en-US" sz="2000" dirty="0"/>
              <a:t>But </a:t>
            </a:r>
            <a:r>
              <a:rPr lang="en-US" sz="2000" dirty="0" smtClean="0"/>
              <a:t>sellers are </a:t>
            </a:r>
            <a:r>
              <a:rPr lang="en-US" sz="2000" dirty="0"/>
              <a:t>at an information </a:t>
            </a:r>
            <a:r>
              <a:rPr lang="en-US" sz="2000" dirty="0" smtClean="0"/>
              <a:t>disadvantage, and may </a:t>
            </a:r>
            <a:r>
              <a:rPr lang="en-US" sz="2000" dirty="0"/>
              <a:t>be vulnerable to price </a:t>
            </a:r>
            <a:r>
              <a:rPr lang="en-US" sz="2000" dirty="0" smtClean="0"/>
              <a:t>manipulation by a buyer cartel.</a:t>
            </a:r>
            <a:endParaRPr lang="en-US" sz="2000" dirty="0"/>
          </a:p>
          <a:p>
            <a:pPr marL="457200" indent="-457200" eaLnBrk="1" hangingPunct="1">
              <a:lnSpc>
                <a:spcPct val="80000"/>
              </a:lnSpc>
              <a:buFontTx/>
              <a:buNone/>
            </a:pPr>
            <a:r>
              <a:rPr lang="en-US" sz="2000" dirty="0" smtClean="0"/>
              <a:t>There </a:t>
            </a:r>
            <a:r>
              <a:rPr lang="en-US" sz="2000" dirty="0"/>
              <a:t>will be a welfare loss </a:t>
            </a:r>
            <a:r>
              <a:rPr lang="en-US" sz="2000" dirty="0" smtClean="0"/>
              <a:t>from collusion relative </a:t>
            </a:r>
            <a:r>
              <a:rPr lang="en-US" sz="2000" dirty="0"/>
              <a:t>to the non-cooperative outcome if potential gains from trade are foregone.</a:t>
            </a:r>
          </a:p>
          <a:p>
            <a:pPr marL="457200" indent="-457200" eaLnBrk="1" hangingPunct="1">
              <a:lnSpc>
                <a:spcPct val="80000"/>
              </a:lnSpc>
              <a:buFontTx/>
              <a:buNone/>
            </a:pPr>
            <a:r>
              <a:rPr lang="en-US" sz="2000" dirty="0" smtClean="0"/>
              <a:t>E.g</a:t>
            </a:r>
            <a:r>
              <a:rPr lang="en-US" sz="2000" dirty="0"/>
              <a:t>., if average bid prices are low, and potential sellers opt out of </a:t>
            </a:r>
            <a:r>
              <a:rPr lang="en-US" sz="2000" dirty="0" smtClean="0"/>
              <a:t>market; or if </a:t>
            </a:r>
            <a:r>
              <a:rPr lang="en-US" sz="2000" dirty="0"/>
              <a:t>the auction outcome is </a:t>
            </a:r>
            <a:r>
              <a:rPr lang="en-US" sz="2000" dirty="0" smtClean="0"/>
              <a:t>inefficient.  </a:t>
            </a:r>
            <a:endParaRPr lang="en-US" sz="2000" dirty="0"/>
          </a:p>
          <a:p>
            <a:pPr marL="457200" indent="-457200" eaLnBrk="1" hangingPunct="1">
              <a:lnSpc>
                <a:spcPct val="80000"/>
              </a:lnSpc>
              <a:buFontTx/>
              <a:buNone/>
            </a:pPr>
            <a:r>
              <a:rPr lang="en-US" sz="2000" dirty="0"/>
              <a:t>How to determine when collusion is present? </a:t>
            </a:r>
          </a:p>
          <a:p>
            <a:pPr marL="457200" indent="-457200" eaLnBrk="1" hangingPunct="1">
              <a:lnSpc>
                <a:spcPct val="80000"/>
              </a:lnSpc>
              <a:buFontTx/>
              <a:buNone/>
            </a:pPr>
            <a:r>
              <a:rPr lang="en-US" sz="2000" dirty="0"/>
              <a:t>	To inform </a:t>
            </a:r>
            <a:r>
              <a:rPr lang="en-US" sz="2000" dirty="0" smtClean="0"/>
              <a:t>either </a:t>
            </a:r>
            <a:r>
              <a:rPr lang="en-US" sz="2000" dirty="0"/>
              <a:t>antitrust policy or optimal auction design</a:t>
            </a:r>
            <a:r>
              <a:rPr lang="en-US" sz="2000" dirty="0" smtClean="0"/>
              <a:t>.</a:t>
            </a:r>
          </a:p>
          <a:p>
            <a:pPr marL="457200" indent="-457200" eaLnBrk="1" hangingPunct="1">
              <a:lnSpc>
                <a:spcPct val="80000"/>
              </a:lnSpc>
              <a:buFontTx/>
              <a:buNone/>
            </a:pPr>
            <a:r>
              <a:rPr lang="en-US" sz="2000" dirty="0" smtClean="0"/>
              <a:t>Porter &amp; Zona (JPE 1993, RJE 1999): reduced form tests, showing how behavior of subset of bidders deviated from BNE.  </a:t>
            </a:r>
          </a:p>
          <a:p>
            <a:pPr marL="457200" indent="-457200" eaLnBrk="1" hangingPunct="1">
              <a:lnSpc>
                <a:spcPct val="80000"/>
              </a:lnSpc>
              <a:buFontTx/>
              <a:buNone/>
            </a:pPr>
            <a:r>
              <a:rPr lang="en-US" sz="2000" dirty="0" smtClean="0"/>
              <a:t>Kawai &amp; Nakabayashi (2015): suspicious patterns of bids across re-auctioned projects, focusing on rank reversals.</a:t>
            </a:r>
          </a:p>
          <a:p>
            <a:pPr marL="457200" indent="-457200" eaLnBrk="1" hangingPunct="1">
              <a:lnSpc>
                <a:spcPct val="80000"/>
              </a:lnSpc>
              <a:buFontTx/>
              <a:buNone/>
            </a:pPr>
            <a:r>
              <a:rPr lang="en-US" sz="2000" dirty="0" smtClean="0"/>
              <a:t>Aradillas-Lopez, Haile, Hendricks &amp; Porter (2015): test of affiliation of participation and bid decisions in oil &amp; gas auctions by owners of neighbor leases. </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28</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89859501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Collusion: Auction Design</a:t>
            </a:r>
            <a:endParaRPr lang="en-US" sz="3200" b="1" dirty="0"/>
          </a:p>
        </p:txBody>
      </p:sp>
      <p:sp>
        <p:nvSpPr>
          <p:cNvPr id="961539" name="Rectangle 3"/>
          <p:cNvSpPr>
            <a:spLocks noGrp="1" noChangeArrowheads="1"/>
          </p:cNvSpPr>
          <p:nvPr>
            <p:ph type="body" idx="1"/>
          </p:nvPr>
        </p:nvSpPr>
        <p:spPr>
          <a:xfrm>
            <a:off x="685800" y="1556792"/>
            <a:ext cx="7772400" cy="4539208"/>
          </a:xfrm>
        </p:spPr>
        <p:txBody>
          <a:bodyPr/>
          <a:lstStyle/>
          <a:p>
            <a:pPr marL="457200" indent="-457200" eaLnBrk="1" hangingPunct="1">
              <a:lnSpc>
                <a:spcPct val="80000"/>
              </a:lnSpc>
              <a:buFontTx/>
              <a:buNone/>
            </a:pPr>
            <a:r>
              <a:rPr lang="en-US" sz="2000" dirty="0" smtClean="0"/>
              <a:t>Suppose identify a subset of bidders who are colluding in a PV setting.  </a:t>
            </a:r>
          </a:p>
          <a:p>
            <a:pPr marL="457200" indent="-457200" eaLnBrk="1" hangingPunct="1">
              <a:lnSpc>
                <a:spcPct val="80000"/>
              </a:lnSpc>
              <a:buFontTx/>
              <a:buNone/>
            </a:pPr>
            <a:r>
              <a:rPr lang="en-US" sz="2000" dirty="0" smtClean="0"/>
              <a:t>Can estimate the value distribution of the representative bidder for the cartel, and that of the non-cartel bidders, assuming they compete according to BNE.  </a:t>
            </a:r>
          </a:p>
          <a:p>
            <a:pPr marL="457200" indent="-457200" eaLnBrk="1" hangingPunct="1">
              <a:lnSpc>
                <a:spcPct val="80000"/>
              </a:lnSpc>
              <a:buFontTx/>
              <a:buNone/>
            </a:pPr>
            <a:r>
              <a:rPr lang="en-US" sz="2000" dirty="0" smtClean="0"/>
              <a:t>Use GPV methods for asymmetric bidders.</a:t>
            </a:r>
          </a:p>
          <a:p>
            <a:pPr marL="457200" indent="-457200" eaLnBrk="1" hangingPunct="1">
              <a:lnSpc>
                <a:spcPct val="80000"/>
              </a:lnSpc>
              <a:buFontTx/>
              <a:buNone/>
            </a:pPr>
            <a:r>
              <a:rPr lang="en-US" sz="2000" dirty="0" smtClean="0"/>
              <a:t>Then can derive the optimal reserve price.</a:t>
            </a:r>
          </a:p>
          <a:p>
            <a:pPr marL="457200" indent="-457200" eaLnBrk="1" hangingPunct="1">
              <a:lnSpc>
                <a:spcPct val="80000"/>
              </a:lnSpc>
              <a:buFontTx/>
              <a:buNone/>
            </a:pPr>
            <a:r>
              <a:rPr lang="en-US" sz="2000" dirty="0" smtClean="0"/>
              <a:t>Caveat:  This takes cartel membership, and the value distribution of the cartel bidder, as given.</a:t>
            </a:r>
          </a:p>
          <a:p>
            <a:pPr marL="457200" indent="-457200" eaLnBrk="1" hangingPunct="1">
              <a:lnSpc>
                <a:spcPct val="80000"/>
              </a:lnSpc>
              <a:buFontTx/>
              <a:buNone/>
            </a:pPr>
            <a:r>
              <a:rPr lang="en-US" sz="2000" dirty="0" smtClean="0"/>
              <a:t>Under efficient collusion, cartel value is maximum conspirator value.   </a:t>
            </a:r>
          </a:p>
          <a:p>
            <a:pPr marL="457200" indent="-457200" eaLnBrk="1" hangingPunct="1">
              <a:lnSpc>
                <a:spcPct val="80000"/>
              </a:lnSpc>
              <a:buFontTx/>
              <a:buNone/>
            </a:pPr>
            <a:r>
              <a:rPr lang="en-US" sz="2000" dirty="0" smtClean="0"/>
              <a:t>But if cartel allocation of bidding privileges depends on auction rules, e.g. if conspirators are asymmetric, the cartel value distribution changes. </a:t>
            </a:r>
          </a:p>
          <a:p>
            <a:pPr marL="457200" indent="-457200">
              <a:lnSpc>
                <a:spcPct val="80000"/>
              </a:lnSpc>
              <a:buNone/>
            </a:pPr>
            <a:r>
              <a:rPr lang="en-US" sz="2000" dirty="0" smtClean="0"/>
              <a:t>Example: Asker’s </a:t>
            </a:r>
            <a:r>
              <a:rPr lang="en-US" sz="2000" dirty="0"/>
              <a:t>(AER 2010</a:t>
            </a:r>
            <a:r>
              <a:rPr lang="en-US" sz="2000" dirty="0" smtClean="0"/>
              <a:t>) structural analysis of </a:t>
            </a:r>
            <a:r>
              <a:rPr lang="en-US" sz="2000" dirty="0"/>
              <a:t>behavior in </a:t>
            </a:r>
            <a:r>
              <a:rPr lang="en-US" sz="2000" dirty="0" smtClean="0"/>
              <a:t>stamps auction </a:t>
            </a:r>
            <a:r>
              <a:rPr lang="en-US" sz="2000" dirty="0"/>
              <a:t>and preceding cartel knockout auction </a:t>
            </a:r>
            <a:r>
              <a:rPr lang="en-US" sz="2000" dirty="0" smtClean="0"/>
              <a:t>by bidding ring. </a:t>
            </a:r>
            <a:endParaRPr lang="en-US" sz="2000" dirty="0"/>
          </a:p>
          <a:p>
            <a:pPr marL="457200" indent="-457200" eaLnBrk="1" hangingPunct="1">
              <a:lnSpc>
                <a:spcPct val="80000"/>
              </a:lnSpc>
              <a:buFontTx/>
              <a:buNone/>
            </a:pPr>
            <a:r>
              <a:rPr lang="en-US" sz="2000" dirty="0" smtClean="0"/>
              <a:t>Under CV, similar logic, complicated by cartel information aggregation. </a:t>
            </a:r>
          </a:p>
          <a:p>
            <a:pPr marL="457200" indent="-457200" eaLnBrk="1" hangingPunct="1">
              <a:lnSpc>
                <a:spcPct val="80000"/>
              </a:lnSpc>
              <a:buFontTx/>
              <a:buNone/>
            </a:pPr>
            <a:r>
              <a:rPr lang="en-US" sz="2000" dirty="0" smtClean="0"/>
              <a:t>If mechanism design affects cartel information acquisition, also alters the degree of winner’s curse faced by non-cartel bidders. </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29</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88131029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404665"/>
            <a:ext cx="7772400" cy="576064"/>
          </a:xfrm>
        </p:spPr>
        <p:txBody>
          <a:bodyPr/>
          <a:lstStyle/>
          <a:p>
            <a:r>
              <a:rPr lang="en-GB" sz="3200" b="1" dirty="0"/>
              <a:t>Introduction</a:t>
            </a:r>
          </a:p>
        </p:txBody>
      </p:sp>
      <p:sp>
        <p:nvSpPr>
          <p:cNvPr id="2051" name="Rectangle 3"/>
          <p:cNvSpPr>
            <a:spLocks noGrp="1" noChangeArrowheads="1"/>
          </p:cNvSpPr>
          <p:nvPr>
            <p:ph type="body" idx="1"/>
          </p:nvPr>
        </p:nvSpPr>
        <p:spPr>
          <a:xfrm>
            <a:off x="683568" y="1268760"/>
            <a:ext cx="7772400" cy="4752528"/>
          </a:xfrm>
        </p:spPr>
        <p:txBody>
          <a:bodyPr/>
          <a:lstStyle/>
          <a:p>
            <a:pPr>
              <a:lnSpc>
                <a:spcPct val="80000"/>
              </a:lnSpc>
              <a:buNone/>
            </a:pPr>
            <a:r>
              <a:rPr lang="en-US" sz="2000" dirty="0"/>
              <a:t>Auctions are a widely used trading mechanism for both procurement and sales, in both the private and public sectors</a:t>
            </a:r>
            <a:r>
              <a:rPr lang="en-US" sz="2000" dirty="0" smtClean="0"/>
              <a:t>.</a:t>
            </a:r>
          </a:p>
          <a:p>
            <a:pPr>
              <a:lnSpc>
                <a:spcPct val="80000"/>
              </a:lnSpc>
              <a:buNone/>
            </a:pPr>
            <a:endParaRPr lang="en-US" sz="2000" dirty="0"/>
          </a:p>
          <a:p>
            <a:pPr>
              <a:lnSpc>
                <a:spcPct val="80000"/>
              </a:lnSpc>
              <a:buNone/>
            </a:pPr>
            <a:r>
              <a:rPr lang="en-US" sz="2000" dirty="0" smtClean="0"/>
              <a:t>Why </a:t>
            </a:r>
            <a:r>
              <a:rPr lang="en-US" sz="2000" dirty="0"/>
              <a:t>use an auction, instead of posting or negotiating a price</a:t>
            </a:r>
            <a:r>
              <a:rPr lang="en-US" sz="2000" dirty="0" smtClean="0"/>
              <a:t>?</a:t>
            </a:r>
          </a:p>
          <a:p>
            <a:pPr>
              <a:lnSpc>
                <a:spcPct val="80000"/>
              </a:lnSpc>
              <a:buNone/>
            </a:pPr>
            <a:r>
              <a:rPr lang="en-US" sz="2000" dirty="0" smtClean="0"/>
              <a:t> </a:t>
            </a:r>
          </a:p>
          <a:p>
            <a:pPr>
              <a:lnSpc>
                <a:spcPct val="80000"/>
              </a:lnSpc>
              <a:buNone/>
            </a:pPr>
            <a:r>
              <a:rPr lang="en-US" sz="2000" dirty="0" smtClean="0"/>
              <a:t>1. Price discovery: Buyers’ willingness to pay is private information.  </a:t>
            </a:r>
          </a:p>
          <a:p>
            <a:pPr>
              <a:lnSpc>
                <a:spcPct val="80000"/>
              </a:lnSpc>
            </a:pPr>
            <a:r>
              <a:rPr lang="en-US" sz="2000" dirty="0" smtClean="0"/>
              <a:t>Relevant when the item is unique, or market conditions are changing. </a:t>
            </a:r>
          </a:p>
          <a:p>
            <a:pPr>
              <a:lnSpc>
                <a:spcPct val="80000"/>
              </a:lnSpc>
            </a:pPr>
            <a:r>
              <a:rPr lang="en-US" sz="2000" dirty="0" smtClean="0"/>
              <a:t>Past sales of similar items may not be reliable indicators of current market conditions.</a:t>
            </a:r>
          </a:p>
          <a:p>
            <a:pPr>
              <a:lnSpc>
                <a:spcPct val="80000"/>
              </a:lnSpc>
            </a:pPr>
            <a:r>
              <a:rPr lang="en-US" sz="2000" dirty="0" smtClean="0"/>
              <a:t>Auctions reveal bidders’ willingness to pay before the price is set.</a:t>
            </a:r>
          </a:p>
          <a:p>
            <a:pPr>
              <a:lnSpc>
                <a:spcPct val="80000"/>
              </a:lnSpc>
              <a:buNone/>
            </a:pPr>
            <a:endParaRPr lang="en-US" sz="2000" dirty="0" smtClean="0"/>
          </a:p>
          <a:p>
            <a:pPr>
              <a:lnSpc>
                <a:spcPct val="80000"/>
              </a:lnSpc>
              <a:buNone/>
            </a:pPr>
            <a:r>
              <a:rPr lang="en-US" sz="2000" dirty="0" smtClean="0"/>
              <a:t>2. Efficient allocation: Identity </a:t>
            </a:r>
            <a:r>
              <a:rPr lang="en-US" sz="2000" dirty="0"/>
              <a:t>of highest value buyer is </a:t>
            </a:r>
            <a:r>
              <a:rPr lang="en-US" sz="2000" dirty="0" smtClean="0"/>
              <a:t>unknown. </a:t>
            </a:r>
          </a:p>
          <a:p>
            <a:pPr>
              <a:lnSpc>
                <a:spcPct val="80000"/>
              </a:lnSpc>
            </a:pPr>
            <a:r>
              <a:rPr lang="en-US" sz="2000" dirty="0" smtClean="0"/>
              <a:t>Relevant when seller does not know the best use of the product. </a:t>
            </a:r>
          </a:p>
          <a:p>
            <a:pPr>
              <a:lnSpc>
                <a:spcPct val="80000"/>
              </a:lnSpc>
            </a:pPr>
            <a:r>
              <a:rPr lang="en-US" sz="2000" dirty="0" smtClean="0"/>
              <a:t>An auction lets the market decide how to allocate resources.</a:t>
            </a:r>
          </a:p>
          <a:p>
            <a:pPr>
              <a:lnSpc>
                <a:spcPct val="80000"/>
              </a:lnSpc>
            </a:pPr>
            <a:endParaRPr lang="en-US" sz="2000" dirty="0"/>
          </a:p>
          <a:p>
            <a:pPr marL="0" indent="0">
              <a:lnSpc>
                <a:spcPct val="80000"/>
              </a:lnSpc>
              <a:buNone/>
            </a:pPr>
            <a:r>
              <a:rPr lang="en-US" sz="2000" dirty="0" smtClean="0"/>
              <a:t>Imperfect and asymmetric information is central issue for optimal design. </a:t>
            </a:r>
            <a:endParaRPr lang="en-US" sz="2000" dirty="0"/>
          </a:p>
          <a:p>
            <a:pPr>
              <a:lnSpc>
                <a:spcPct val="80000"/>
              </a:lnSpc>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3</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5608644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Corruption</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smtClean="0"/>
              <a:t>Some auction designs can be vulnerable to collusion between a bidder (or a set of bidders) and the seller’s representative.</a:t>
            </a:r>
          </a:p>
          <a:p>
            <a:pPr>
              <a:buNone/>
            </a:pPr>
            <a:r>
              <a:rPr lang="en-US" sz="2000" dirty="0"/>
              <a:t>I</a:t>
            </a:r>
            <a:r>
              <a:rPr lang="en-US" sz="2000" dirty="0" smtClean="0"/>
              <a:t>n a FPSB, a bidder might bribe the seller’s agent to learn their rivals’ bids, to minimize payments when they win.   </a:t>
            </a:r>
          </a:p>
          <a:p>
            <a:pPr>
              <a:buNone/>
            </a:pPr>
            <a:r>
              <a:rPr lang="en-US" sz="2000" dirty="0" smtClean="0"/>
              <a:t>Auctions with discretionary scoring rules are especially vulnerable.</a:t>
            </a:r>
          </a:p>
          <a:p>
            <a:pPr>
              <a:buNone/>
            </a:pPr>
            <a:r>
              <a:rPr lang="en-US" sz="2000" dirty="0"/>
              <a:t>	</a:t>
            </a:r>
            <a:r>
              <a:rPr lang="en-US" sz="2000" dirty="0" smtClean="0"/>
              <a:t>E.g., when bids have multiple dimensions (prices of multiple items, or price and quality); </a:t>
            </a:r>
            <a:r>
              <a:rPr lang="en-US" sz="2000" dirty="0" err="1" smtClean="0"/>
              <a:t>Burguet</a:t>
            </a:r>
            <a:r>
              <a:rPr lang="en-US" sz="2000" dirty="0" smtClean="0"/>
              <a:t> &amp; </a:t>
            </a:r>
            <a:r>
              <a:rPr lang="en-US" sz="2000" dirty="0" err="1" smtClean="0"/>
              <a:t>Che</a:t>
            </a:r>
            <a:r>
              <a:rPr lang="en-US" sz="2000" dirty="0" smtClean="0"/>
              <a:t> (RAND 2004).</a:t>
            </a:r>
          </a:p>
          <a:p>
            <a:pPr>
              <a:buNone/>
            </a:pPr>
            <a:r>
              <a:rPr lang="en-US" sz="2000" dirty="0" smtClean="0"/>
              <a:t>Role for rules that limit the selling agent’s discretion, or otherwise create an open process. </a:t>
            </a:r>
            <a:endParaRPr lang="en-US" sz="2000" dirty="0"/>
          </a:p>
          <a:p>
            <a:pPr>
              <a:buNone/>
            </a:pPr>
            <a:r>
              <a:rPr lang="en-US" sz="2000" dirty="0" smtClean="0"/>
              <a:t>Lewis-</a:t>
            </a:r>
            <a:r>
              <a:rPr lang="en-US" sz="2000" dirty="0" err="1" smtClean="0"/>
              <a:t>Faupel</a:t>
            </a:r>
            <a:r>
              <a:rPr lang="en-US" sz="2000" dirty="0"/>
              <a:t>, </a:t>
            </a:r>
            <a:r>
              <a:rPr lang="en-US" sz="2000" dirty="0" err="1" smtClean="0"/>
              <a:t>Neggers</a:t>
            </a:r>
            <a:r>
              <a:rPr lang="en-US" sz="2000" dirty="0" smtClean="0"/>
              <a:t>, </a:t>
            </a:r>
            <a:r>
              <a:rPr lang="en-US" sz="2000" dirty="0" err="1" smtClean="0"/>
              <a:t>Olken</a:t>
            </a:r>
            <a:r>
              <a:rPr lang="en-US" sz="2000" dirty="0" smtClean="0"/>
              <a:t> &amp; </a:t>
            </a:r>
            <a:r>
              <a:rPr lang="en-US" sz="2000" dirty="0" err="1" smtClean="0"/>
              <a:t>Pande</a:t>
            </a:r>
            <a:r>
              <a:rPr lang="en-US" sz="2000" dirty="0" smtClean="0"/>
              <a:t> (2014) provide evidence that adoption of e-procurement in India and Indonesia resulted in entry of non-local bidders and quality improvement, but not lower prices.</a:t>
            </a:r>
          </a:p>
          <a:p>
            <a:pPr>
              <a:buNone/>
            </a:pPr>
            <a:r>
              <a:rPr lang="en-US" sz="2000" dirty="0" smtClean="0"/>
              <a:t>Also concern about corruption of monitoring of contract implementation.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30</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82683223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3. </a:t>
            </a:r>
            <a:r>
              <a:rPr lang="en-US" sz="3200" b="1" dirty="0"/>
              <a:t>C</a:t>
            </a:r>
            <a:r>
              <a:rPr lang="en-US" sz="3200" b="1" dirty="0" smtClean="0"/>
              <a:t>ontract Design and Entry</a:t>
            </a:r>
            <a:endParaRPr lang="en-US" sz="3200" b="1" dirty="0"/>
          </a:p>
        </p:txBody>
      </p:sp>
      <p:sp>
        <p:nvSpPr>
          <p:cNvPr id="961539" name="Rectangle 3"/>
          <p:cNvSpPr>
            <a:spLocks noGrp="1" noChangeArrowheads="1"/>
          </p:cNvSpPr>
          <p:nvPr>
            <p:ph type="body" idx="1"/>
          </p:nvPr>
        </p:nvSpPr>
        <p:spPr>
          <a:xfrm>
            <a:off x="685800" y="1484784"/>
            <a:ext cx="7772400" cy="4752528"/>
          </a:xfrm>
        </p:spPr>
        <p:txBody>
          <a:bodyPr/>
          <a:lstStyle/>
          <a:p>
            <a:pPr>
              <a:buNone/>
            </a:pPr>
            <a:r>
              <a:rPr lang="en-US" sz="2000" dirty="0" smtClean="0"/>
              <a:t>“The scope and terms of spectrum licenses can be even more important than the auction rules for determining the allocation.” </a:t>
            </a:r>
          </a:p>
          <a:p>
            <a:pPr>
              <a:buNone/>
            </a:pPr>
            <a:r>
              <a:rPr lang="en-US" sz="2000" dirty="0" smtClean="0"/>
              <a:t>	</a:t>
            </a:r>
            <a:r>
              <a:rPr lang="en-US" sz="2000" dirty="0" err="1" smtClean="0"/>
              <a:t>Milgrom</a:t>
            </a:r>
            <a:r>
              <a:rPr lang="en-US" sz="2000" dirty="0" smtClean="0"/>
              <a:t> (2004), </a:t>
            </a:r>
            <a:r>
              <a:rPr lang="en-US" sz="2000" i="1" dirty="0" smtClean="0"/>
              <a:t>Putting Auction Theory to Work</a:t>
            </a:r>
          </a:p>
          <a:p>
            <a:pPr>
              <a:buNone/>
            </a:pPr>
            <a:endParaRPr lang="en-US" sz="2000" dirty="0" smtClean="0"/>
          </a:p>
          <a:p>
            <a:pPr>
              <a:buNone/>
            </a:pPr>
            <a:r>
              <a:rPr lang="en-US" sz="2000" dirty="0" smtClean="0"/>
              <a:t>In many auction environments, the item being sold is a contract.</a:t>
            </a:r>
          </a:p>
          <a:p>
            <a:pPr>
              <a:buNone/>
            </a:pPr>
            <a:r>
              <a:rPr lang="en-US" sz="2000" dirty="0" smtClean="0"/>
              <a:t>	e.g., spectrum license, oil and gas lease, timber lease, procurement. </a:t>
            </a:r>
          </a:p>
          <a:p>
            <a:pPr marL="0" indent="0">
              <a:buNone/>
            </a:pPr>
            <a:r>
              <a:rPr lang="en-US" sz="2000" dirty="0" smtClean="0"/>
              <a:t>Contract design can affect the contractor’s decisions and hence the value of contract. </a:t>
            </a:r>
          </a:p>
          <a:p>
            <a:r>
              <a:rPr lang="en-US" sz="2000" dirty="0" smtClean="0"/>
              <a:t>Obligation (timber) versus Option (oil and gas)</a:t>
            </a:r>
          </a:p>
          <a:p>
            <a:r>
              <a:rPr lang="en-US" sz="2000" dirty="0" smtClean="0"/>
              <a:t>Duration – number of years</a:t>
            </a:r>
          </a:p>
          <a:p>
            <a:r>
              <a:rPr lang="en-US" sz="2000" dirty="0" smtClean="0"/>
              <a:t>Scope – geographical coverage, tasks </a:t>
            </a:r>
          </a:p>
          <a:p>
            <a:r>
              <a:rPr lang="en-US" sz="2000" dirty="0" smtClean="0"/>
              <a:t>Terms – royalty payments, incentive payments</a:t>
            </a:r>
          </a:p>
          <a:p>
            <a:r>
              <a:rPr lang="en-US" sz="2000" dirty="0" smtClean="0"/>
              <a:t>Restrictions </a:t>
            </a:r>
            <a:r>
              <a:rPr lang="en-US" sz="2000" dirty="0"/>
              <a:t>– </a:t>
            </a:r>
            <a:r>
              <a:rPr lang="en-US" sz="2000" dirty="0" smtClean="0"/>
              <a:t>preferred buyers</a:t>
            </a:r>
          </a:p>
          <a:p>
            <a:pPr marL="0" indent="0">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31</a:t>
            </a:fld>
            <a:endParaRPr lang="en-GB" dirty="0"/>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5825780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767578"/>
          </a:xfrm>
        </p:spPr>
        <p:txBody>
          <a:bodyPr/>
          <a:lstStyle/>
          <a:p>
            <a:r>
              <a:rPr lang="en-US" sz="3200" b="1" dirty="0" smtClean="0"/>
              <a:t>Revenues vs. Efficiency</a:t>
            </a:r>
            <a:endParaRPr lang="en-US" sz="3200" b="1" dirty="0"/>
          </a:p>
        </p:txBody>
      </p:sp>
      <p:sp>
        <p:nvSpPr>
          <p:cNvPr id="961539" name="Rectangle 3"/>
          <p:cNvSpPr>
            <a:spLocks noGrp="1" noChangeArrowheads="1"/>
          </p:cNvSpPr>
          <p:nvPr>
            <p:ph type="body" idx="1"/>
          </p:nvPr>
        </p:nvSpPr>
        <p:spPr>
          <a:xfrm>
            <a:off x="685800" y="1412776"/>
            <a:ext cx="7772400" cy="4683224"/>
          </a:xfrm>
        </p:spPr>
        <p:txBody>
          <a:bodyPr/>
          <a:lstStyle/>
          <a:p>
            <a:pPr>
              <a:buNone/>
            </a:pPr>
            <a:r>
              <a:rPr lang="en-US" sz="2000" dirty="0"/>
              <a:t>The auction solves an adverse selection problem – typically a tradeoff between efficiency and revenue (e.g., optimal reserve price exceeds seller’s valuation).  </a:t>
            </a:r>
          </a:p>
          <a:p>
            <a:pPr>
              <a:buNone/>
            </a:pPr>
            <a:r>
              <a:rPr lang="en-US" sz="2000" dirty="0"/>
              <a:t>Contract design </a:t>
            </a:r>
            <a:r>
              <a:rPr lang="en-US" sz="2000" dirty="0" smtClean="0"/>
              <a:t>can help solve </a:t>
            </a:r>
            <a:r>
              <a:rPr lang="en-US" sz="2000" dirty="0"/>
              <a:t>a moral hazard </a:t>
            </a:r>
            <a:r>
              <a:rPr lang="en-US" sz="2000" dirty="0" smtClean="0"/>
              <a:t>or economies of scope problem, enhancing the value of the contract.</a:t>
            </a:r>
          </a:p>
          <a:p>
            <a:pPr>
              <a:buNone/>
            </a:pPr>
            <a:r>
              <a:rPr lang="en-US" sz="2000" dirty="0"/>
              <a:t>Seller’s efficiency and revenue maximizing motives are often aligned.</a:t>
            </a:r>
          </a:p>
          <a:p>
            <a:pPr>
              <a:buNone/>
            </a:pPr>
            <a:r>
              <a:rPr lang="en-US" sz="2000" dirty="0"/>
              <a:t>	</a:t>
            </a:r>
            <a:r>
              <a:rPr lang="en-US" sz="2000" dirty="0" smtClean="0"/>
              <a:t>caveat</a:t>
            </a:r>
            <a:r>
              <a:rPr lang="en-US" sz="2000" dirty="0"/>
              <a:t>: </a:t>
            </a:r>
            <a:r>
              <a:rPr lang="en-US" sz="2000" dirty="0" smtClean="0"/>
              <a:t>design could lower </a:t>
            </a:r>
            <a:r>
              <a:rPr lang="en-US" sz="2000" dirty="0"/>
              <a:t>revenues through </a:t>
            </a:r>
            <a:r>
              <a:rPr lang="en-US" sz="2000" dirty="0" smtClean="0"/>
              <a:t>its impact </a:t>
            </a:r>
            <a:r>
              <a:rPr lang="en-US" sz="2000" dirty="0"/>
              <a:t>on competition</a:t>
            </a:r>
          </a:p>
          <a:p>
            <a:pPr>
              <a:buNone/>
            </a:pPr>
            <a:r>
              <a:rPr lang="en-US" sz="2000" dirty="0" smtClean="0"/>
              <a:t>Empirical </a:t>
            </a:r>
            <a:r>
              <a:rPr lang="en-US" sz="2000" dirty="0"/>
              <a:t>analysis can inform </a:t>
            </a:r>
            <a:r>
              <a:rPr lang="en-US" sz="2000" dirty="0" smtClean="0"/>
              <a:t>contract design choices</a:t>
            </a:r>
            <a:r>
              <a:rPr lang="en-US" sz="2000" dirty="0"/>
              <a:t>. </a:t>
            </a:r>
            <a:endParaRPr lang="en-US" sz="2000" dirty="0" smtClean="0"/>
          </a:p>
          <a:p>
            <a:pPr>
              <a:buNone/>
            </a:pPr>
            <a:r>
              <a:rPr lang="en-US" sz="2000" dirty="0" smtClean="0"/>
              <a:t>	</a:t>
            </a:r>
            <a:r>
              <a:rPr lang="en-US" sz="2000" dirty="0" err="1" smtClean="0"/>
              <a:t>Bajari</a:t>
            </a:r>
            <a:r>
              <a:rPr lang="en-US" sz="2000" dirty="0" smtClean="0"/>
              <a:t> and Lewis (QJE 2011, RES 2014): measure the effect of penalties and deadlines on work rates and bids on highway contracts.</a:t>
            </a:r>
          </a:p>
          <a:p>
            <a:pPr>
              <a:buNone/>
            </a:pPr>
            <a:r>
              <a:rPr lang="en-US" sz="2000" dirty="0" smtClean="0"/>
              <a:t>	</a:t>
            </a:r>
            <a:r>
              <a:rPr lang="en-US" sz="2000" dirty="0" err="1" smtClean="0"/>
              <a:t>Bajari</a:t>
            </a:r>
            <a:r>
              <a:rPr lang="en-US" sz="2000" dirty="0" smtClean="0"/>
              <a:t>, </a:t>
            </a:r>
            <a:r>
              <a:rPr lang="en-US" sz="2000" dirty="0" err="1" smtClean="0"/>
              <a:t>Tedalis</a:t>
            </a:r>
            <a:r>
              <a:rPr lang="en-US" sz="2000" dirty="0" smtClean="0"/>
              <a:t>, and Houghton (AER, 2014): study how renegotiation over work changes can affect costs and bids on highway contracts.</a:t>
            </a:r>
          </a:p>
          <a:p>
            <a:pPr>
              <a:buNone/>
            </a:pPr>
            <a:r>
              <a:rPr lang="en-US" sz="2000" dirty="0"/>
              <a:t>	</a:t>
            </a:r>
            <a:r>
              <a:rPr lang="en-US" sz="2000" dirty="0" smtClean="0"/>
              <a:t>Hendricks and Porter (AER, 1996): examine the impact of information spillovers and deadlines on the decision of whether or when to drill.   </a:t>
            </a:r>
            <a:endParaRPr lang="en-US" sz="2000" dirty="0"/>
          </a:p>
          <a:p>
            <a:pPr>
              <a:buNone/>
            </a:pPr>
            <a:endParaRPr lang="en-US" sz="2000" dirty="0" smtClean="0"/>
          </a:p>
          <a:p>
            <a:pPr>
              <a:buNone/>
            </a:pPr>
            <a:endParaRPr lang="en-US" sz="2000" dirty="0"/>
          </a:p>
          <a:p>
            <a:pPr>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32</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61157219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767578"/>
          </a:xfrm>
        </p:spPr>
        <p:txBody>
          <a:bodyPr/>
          <a:lstStyle/>
          <a:p>
            <a:r>
              <a:rPr lang="en-US" sz="3200" b="1" dirty="0"/>
              <a:t>Ex Ante Investments</a:t>
            </a:r>
          </a:p>
        </p:txBody>
      </p:sp>
      <p:sp>
        <p:nvSpPr>
          <p:cNvPr id="961539" name="Rectangle 3"/>
          <p:cNvSpPr>
            <a:spLocks noGrp="1" noChangeArrowheads="1"/>
          </p:cNvSpPr>
          <p:nvPr>
            <p:ph type="body" idx="1"/>
          </p:nvPr>
        </p:nvSpPr>
        <p:spPr>
          <a:xfrm>
            <a:off x="685800" y="1340768"/>
            <a:ext cx="7772400" cy="4755232"/>
          </a:xfrm>
        </p:spPr>
        <p:txBody>
          <a:bodyPr/>
          <a:lstStyle/>
          <a:p>
            <a:pPr>
              <a:buNone/>
            </a:pPr>
            <a:r>
              <a:rPr lang="en-US" sz="2000" dirty="0" smtClean="0"/>
              <a:t>Bidders often have to invest resources to learn about the value of the contract or asset being sold.</a:t>
            </a:r>
          </a:p>
          <a:p>
            <a:pPr>
              <a:buNone/>
            </a:pPr>
            <a:r>
              <a:rPr lang="en-US" sz="2000" dirty="0" smtClean="0"/>
              <a:t>	e.g., timber cruises, seismic studies, due diligence in M&amp;A.</a:t>
            </a:r>
          </a:p>
          <a:p>
            <a:pPr marL="347472" indent="-347472">
              <a:buNone/>
            </a:pPr>
            <a:r>
              <a:rPr lang="en-US" sz="2000" dirty="0" smtClean="0"/>
              <a:t>The </a:t>
            </a:r>
            <a:r>
              <a:rPr lang="en-US" sz="2000" dirty="0"/>
              <a:t>set of bidders, their valuations or their information may not be fixed</a:t>
            </a:r>
            <a:r>
              <a:rPr lang="en-US" sz="2000" dirty="0" smtClean="0"/>
              <a:t>.    </a:t>
            </a:r>
          </a:p>
          <a:p>
            <a:pPr marL="347472" indent="-347472">
              <a:buNone/>
            </a:pPr>
            <a:r>
              <a:rPr lang="en-US" sz="2000" dirty="0"/>
              <a:t>If auction design extracts all bidder rents, no incentive to invest</a:t>
            </a:r>
            <a:r>
              <a:rPr lang="en-US" sz="2000" dirty="0" smtClean="0"/>
              <a:t>.</a:t>
            </a:r>
          </a:p>
          <a:p>
            <a:pPr marL="347472" indent="-347472">
              <a:buNone/>
            </a:pPr>
            <a:r>
              <a:rPr lang="en-US" sz="2000" dirty="0" smtClean="0"/>
              <a:t>	Theoretical Literature on auctions and information acquisition:</a:t>
            </a:r>
          </a:p>
          <a:p>
            <a:pPr marL="347472" indent="-347472">
              <a:buNone/>
            </a:pPr>
            <a:r>
              <a:rPr lang="en-US" sz="2000" dirty="0" smtClean="0"/>
              <a:t>	Matthews </a:t>
            </a:r>
            <a:r>
              <a:rPr lang="en-US" sz="2000" dirty="0"/>
              <a:t>(1984), </a:t>
            </a:r>
            <a:r>
              <a:rPr lang="en-US" sz="2000" dirty="0" err="1"/>
              <a:t>Hausch</a:t>
            </a:r>
            <a:r>
              <a:rPr lang="en-US" sz="2000" dirty="0"/>
              <a:t> &amp; Li (ET 1993), </a:t>
            </a:r>
            <a:r>
              <a:rPr lang="en-US" sz="2000" dirty="0" err="1"/>
              <a:t>Persico</a:t>
            </a:r>
            <a:r>
              <a:rPr lang="en-US" sz="2000" dirty="0"/>
              <a:t> (</a:t>
            </a:r>
            <a:r>
              <a:rPr lang="en-US" sz="2000" dirty="0" err="1"/>
              <a:t>Ema</a:t>
            </a:r>
            <a:r>
              <a:rPr lang="en-US" sz="2000" dirty="0"/>
              <a:t> 2000), </a:t>
            </a:r>
            <a:r>
              <a:rPr lang="en-US" sz="2000" dirty="0" smtClean="0"/>
              <a:t>  </a:t>
            </a:r>
            <a:r>
              <a:rPr lang="en-US" sz="2000" dirty="0" err="1" smtClean="0"/>
              <a:t>Bergemann</a:t>
            </a:r>
            <a:r>
              <a:rPr lang="en-US" sz="2000" dirty="0" smtClean="0"/>
              <a:t> </a:t>
            </a:r>
            <a:r>
              <a:rPr lang="en-US" sz="2000" dirty="0"/>
              <a:t>&amp; </a:t>
            </a:r>
            <a:r>
              <a:rPr lang="en-US" sz="2000" dirty="0" err="1"/>
              <a:t>Valimaki</a:t>
            </a:r>
            <a:r>
              <a:rPr lang="en-US" sz="2000" dirty="0"/>
              <a:t> (</a:t>
            </a:r>
            <a:r>
              <a:rPr lang="en-US" sz="2000" dirty="0" err="1"/>
              <a:t>Ema</a:t>
            </a:r>
            <a:r>
              <a:rPr lang="en-US" sz="2000" dirty="0"/>
              <a:t> 2002</a:t>
            </a:r>
            <a:r>
              <a:rPr lang="en-US" sz="2000" dirty="0" smtClean="0"/>
              <a:t>), </a:t>
            </a:r>
            <a:r>
              <a:rPr lang="en-US" sz="2000" dirty="0"/>
              <a:t>Bulow &amp; Klemperer (AER 2009</a:t>
            </a:r>
            <a:r>
              <a:rPr lang="en-US" sz="2000" dirty="0" smtClean="0"/>
              <a:t>)</a:t>
            </a:r>
          </a:p>
          <a:p>
            <a:pPr marL="347472" indent="-347472">
              <a:buNone/>
            </a:pPr>
            <a:r>
              <a:rPr lang="en-US" sz="2000" dirty="0"/>
              <a:t>	</a:t>
            </a:r>
            <a:r>
              <a:rPr lang="en-US" sz="2000" dirty="0" err="1" smtClean="0"/>
              <a:t>Persico</a:t>
            </a:r>
            <a:r>
              <a:rPr lang="en-US" sz="2000" dirty="0" smtClean="0"/>
              <a:t>: </a:t>
            </a:r>
            <a:r>
              <a:rPr lang="en-US" sz="2000" dirty="0"/>
              <a:t>stronger incentive to acquire information in FPSB</a:t>
            </a:r>
            <a:endParaRPr lang="en-US" sz="2000" dirty="0" smtClean="0"/>
          </a:p>
          <a:p>
            <a:pPr marL="347472" indent="-347472">
              <a:buNone/>
            </a:pPr>
            <a:r>
              <a:rPr lang="en-US" sz="2000" dirty="0" smtClean="0"/>
              <a:t>Seller pays </a:t>
            </a:r>
            <a:r>
              <a:rPr lang="en-US" sz="2000" dirty="0"/>
              <a:t>investment costs </a:t>
            </a:r>
            <a:r>
              <a:rPr lang="en-US" sz="2000" dirty="0" smtClean="0"/>
              <a:t>indirectly via </a:t>
            </a:r>
            <a:r>
              <a:rPr lang="en-US" sz="2000" dirty="0"/>
              <a:t>lower participation and bids.</a:t>
            </a:r>
          </a:p>
          <a:p>
            <a:pPr marL="347472" indent="-347472">
              <a:buNone/>
            </a:pPr>
            <a:r>
              <a:rPr lang="en-US" sz="2000" dirty="0" smtClean="0"/>
              <a:t>	Simultaneous </a:t>
            </a:r>
            <a:r>
              <a:rPr lang="en-US" sz="2000" dirty="0"/>
              <a:t>entry and bid is </a:t>
            </a:r>
            <a:r>
              <a:rPr lang="en-US" sz="2000" dirty="0" smtClean="0"/>
              <a:t>typically not </a:t>
            </a:r>
            <a:r>
              <a:rPr lang="en-US" sz="2000" dirty="0"/>
              <a:t>optimal.</a:t>
            </a:r>
          </a:p>
          <a:p>
            <a:pPr marL="347472" indent="-347472">
              <a:buNone/>
            </a:pPr>
            <a:r>
              <a:rPr lang="en-US" sz="2000" dirty="0" smtClean="0"/>
              <a:t>	Restricting entry can be both revenue and efficiency enhancing.  </a:t>
            </a:r>
          </a:p>
          <a:p>
            <a:pPr marL="347472" indent="-347472">
              <a:buNone/>
            </a:pPr>
            <a:r>
              <a:rPr lang="en-US" sz="2000" dirty="0" smtClean="0"/>
              <a:t>The tradeoffs across entry/auction formats are largely an empirical </a:t>
            </a:r>
            <a:r>
              <a:rPr lang="en-US" sz="2000" dirty="0" smtClean="0"/>
              <a:t>issue. </a:t>
            </a:r>
            <a:r>
              <a:rPr lang="en-US" sz="2000" dirty="0" smtClean="0"/>
              <a:t>	</a:t>
            </a:r>
          </a:p>
          <a:p>
            <a:pPr>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33</a:t>
            </a:fld>
            <a:endParaRPr lang="en-GB" dirty="0"/>
          </a:p>
        </p:txBody>
      </p:sp>
      <p:sp>
        <p:nvSpPr>
          <p:cNvPr id="3" name="Footer Placeholder 2"/>
          <p:cNvSpPr>
            <a:spLocks noGrp="1"/>
          </p:cNvSpPr>
          <p:nvPr>
            <p:ph type="ftr" sz="quarter" idx="11"/>
          </p:nvPr>
        </p:nvSpPr>
        <p:spPr/>
        <p:txBody>
          <a:bodyPr/>
          <a:lstStyle/>
          <a:p>
            <a:r>
              <a:rPr lang="en-US" dirty="0" smtClean="0"/>
              <a:t>ES WC 2015</a:t>
            </a:r>
            <a:endParaRPr lang="en-GB" dirty="0"/>
          </a:p>
        </p:txBody>
      </p:sp>
    </p:spTree>
    <p:extLst>
      <p:ext uri="{BB962C8B-B14F-4D97-AF65-F5344CB8AC3E}">
        <p14:creationId xmlns:p14="http://schemas.microsoft.com/office/powerpoint/2010/main" val="367629555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59160"/>
          </a:xfrm>
        </p:spPr>
        <p:txBody>
          <a:bodyPr/>
          <a:lstStyle/>
          <a:p>
            <a:r>
              <a:rPr lang="en-US" sz="3200" b="1" dirty="0" smtClean="0"/>
              <a:t>Two Models of Entry</a:t>
            </a:r>
            <a:endParaRPr lang="en-US" sz="3200" b="1" dirty="0"/>
          </a:p>
        </p:txBody>
      </p:sp>
      <p:sp>
        <p:nvSpPr>
          <p:cNvPr id="3" name="Content Placeholder 2"/>
          <p:cNvSpPr>
            <a:spLocks noGrp="1"/>
          </p:cNvSpPr>
          <p:nvPr>
            <p:ph idx="1"/>
          </p:nvPr>
        </p:nvSpPr>
        <p:spPr>
          <a:xfrm>
            <a:off x="685800" y="1484784"/>
            <a:ext cx="7772400" cy="4752528"/>
          </a:xfrm>
        </p:spPr>
        <p:txBody>
          <a:bodyPr/>
          <a:lstStyle/>
          <a:p>
            <a:pPr marL="347472" indent="-347472">
              <a:buNone/>
            </a:pPr>
            <a:r>
              <a:rPr lang="en-US" sz="2000" dirty="0" smtClean="0"/>
              <a:t>Value Learning Model:  Bidders have no private information about their values prior to entry and pay a cost to learn them. </a:t>
            </a:r>
          </a:p>
          <a:p>
            <a:pPr marL="347472" indent="-347472">
              <a:buNone/>
            </a:pPr>
            <a:r>
              <a:rPr lang="en-US" sz="2000" dirty="0"/>
              <a:t>	</a:t>
            </a:r>
            <a:r>
              <a:rPr lang="en-US" sz="2000" dirty="0" smtClean="0"/>
              <a:t>Entry is random with respect to values. </a:t>
            </a:r>
          </a:p>
          <a:p>
            <a:pPr marL="347472" indent="-347472">
              <a:buNone/>
            </a:pPr>
            <a:r>
              <a:rPr lang="en-US" sz="2000" dirty="0"/>
              <a:t>	</a:t>
            </a:r>
            <a:r>
              <a:rPr lang="en-US" sz="2000" dirty="0" smtClean="0"/>
              <a:t>Bulow </a:t>
            </a:r>
            <a:r>
              <a:rPr lang="en-US" sz="2000" dirty="0"/>
              <a:t>&amp; Klemperer (AER, 2009): </a:t>
            </a:r>
            <a:r>
              <a:rPr lang="en-US" sz="2000" dirty="0" smtClean="0"/>
              <a:t>sequential </a:t>
            </a:r>
            <a:r>
              <a:rPr lang="en-US" sz="2000" dirty="0"/>
              <a:t>bidding process is more efficient than auction but the latter usually generates more revenue. </a:t>
            </a:r>
          </a:p>
          <a:p>
            <a:pPr marL="347472" indent="-347472">
              <a:buNone/>
            </a:pPr>
            <a:r>
              <a:rPr lang="en-US" sz="2000" dirty="0" smtClean="0"/>
              <a:t>Value Updating Model (Ye (GEB, 2007): Bidders have a private signal about their values and pay a cost to learn more about them. </a:t>
            </a:r>
          </a:p>
          <a:p>
            <a:pPr marL="347472" indent="-347472">
              <a:buNone/>
            </a:pPr>
            <a:r>
              <a:rPr lang="en-US" sz="2000" dirty="0"/>
              <a:t>	</a:t>
            </a:r>
            <a:r>
              <a:rPr lang="en-US" sz="2000" dirty="0" smtClean="0"/>
              <a:t>Sellers </a:t>
            </a:r>
            <a:r>
              <a:rPr lang="en-US" sz="2000" dirty="0"/>
              <a:t>will want to screen buyers to ensure higher value buyers enter. </a:t>
            </a:r>
            <a:endParaRPr lang="en-US" sz="2000" dirty="0" smtClean="0"/>
          </a:p>
          <a:p>
            <a:pPr marL="347472" indent="-347472">
              <a:buNone/>
            </a:pPr>
            <a:r>
              <a:rPr lang="en-US" sz="2000" dirty="0" smtClean="0"/>
              <a:t>	Lu </a:t>
            </a:r>
            <a:r>
              <a:rPr lang="en-US" sz="2000" dirty="0"/>
              <a:t>&amp; Ye (2014): </a:t>
            </a:r>
            <a:r>
              <a:rPr lang="en-US" sz="2000" dirty="0" smtClean="0"/>
              <a:t>two-stage mechanism where bidders </a:t>
            </a:r>
            <a:r>
              <a:rPr lang="en-US" sz="2000" dirty="0"/>
              <a:t>bid for rights to enter a second-price auction with bidder-specific handicaps is optimal.  </a:t>
            </a:r>
          </a:p>
          <a:p>
            <a:pPr marL="347472" indent="-347472">
              <a:buNone/>
            </a:pPr>
            <a:r>
              <a:rPr lang="en-US" sz="2000" dirty="0" smtClean="0"/>
              <a:t>	Hendricks </a:t>
            </a:r>
            <a:r>
              <a:rPr lang="en-US" sz="2000" dirty="0"/>
              <a:t>and Quint (2015): </a:t>
            </a:r>
            <a:r>
              <a:rPr lang="en-US" sz="2000" dirty="0" smtClean="0"/>
              <a:t>sellers </a:t>
            </a:r>
            <a:r>
              <a:rPr lang="en-US" sz="2000" dirty="0"/>
              <a:t>can use indicative bids to screen buyers and “thin the field</a:t>
            </a:r>
            <a:r>
              <a:rPr lang="en-US" sz="2000" dirty="0" smtClean="0"/>
              <a:t>”; efficiency AND revenue higher than in simultaneous entry and bid.  </a:t>
            </a:r>
            <a:endParaRPr lang="en-US" sz="2000" dirty="0"/>
          </a:p>
          <a:p>
            <a:pPr marL="347472" indent="-347472">
              <a:buNone/>
            </a:pPr>
            <a:endParaRPr lang="en-US" sz="2000" dirty="0" smtClean="0"/>
          </a:p>
          <a:p>
            <a:pPr marL="347472" indent="-347472">
              <a:buNone/>
            </a:pPr>
            <a:endParaRPr lang="en-US" sz="2000" dirty="0" smtClean="0"/>
          </a:p>
        </p:txBody>
      </p:sp>
      <p:sp>
        <p:nvSpPr>
          <p:cNvPr id="4" name="Footer Placeholder 3"/>
          <p:cNvSpPr>
            <a:spLocks noGrp="1"/>
          </p:cNvSpPr>
          <p:nvPr>
            <p:ph type="ftr" sz="quarter" idx="11"/>
          </p:nvPr>
        </p:nvSpPr>
        <p:spPr/>
        <p:txBody>
          <a:bodyPr/>
          <a:lstStyle/>
          <a:p>
            <a:r>
              <a:rPr lang="en-US" smtClean="0"/>
              <a:t>ES WC 2015</a:t>
            </a:r>
            <a:endParaRPr lang="en-GB"/>
          </a:p>
        </p:txBody>
      </p:sp>
      <p:sp>
        <p:nvSpPr>
          <p:cNvPr id="5" name="Slide Number Placeholder 4"/>
          <p:cNvSpPr>
            <a:spLocks noGrp="1"/>
          </p:cNvSpPr>
          <p:nvPr>
            <p:ph type="sldNum" sz="quarter" idx="12"/>
          </p:nvPr>
        </p:nvSpPr>
        <p:spPr/>
        <p:txBody>
          <a:bodyPr/>
          <a:lstStyle/>
          <a:p>
            <a:fld id="{386FEBFF-93DC-4DCC-BB82-F0B13A0EB64F}" type="slidenum">
              <a:rPr lang="en-GB" smtClean="0"/>
              <a:pPr/>
              <a:t>34</a:t>
            </a:fld>
            <a:endParaRPr lang="en-GB"/>
          </a:p>
        </p:txBody>
      </p:sp>
    </p:spTree>
    <p:extLst>
      <p:ext uri="{BB962C8B-B14F-4D97-AF65-F5344CB8AC3E}">
        <p14:creationId xmlns:p14="http://schemas.microsoft.com/office/powerpoint/2010/main" val="67830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sz="3200" b="1" dirty="0" smtClean="0"/>
              <a:t>Value Learning</a:t>
            </a:r>
            <a:endParaRPr lang="en-US" sz="3200" b="1" dirty="0"/>
          </a:p>
        </p:txBody>
      </p:sp>
      <p:sp>
        <p:nvSpPr>
          <p:cNvPr id="3" name="Content Placeholder 2"/>
          <p:cNvSpPr>
            <a:spLocks noGrp="1"/>
          </p:cNvSpPr>
          <p:nvPr>
            <p:ph idx="1"/>
          </p:nvPr>
        </p:nvSpPr>
        <p:spPr>
          <a:xfrm>
            <a:off x="683568" y="1556792"/>
            <a:ext cx="7772400" cy="4392488"/>
          </a:xfrm>
        </p:spPr>
        <p:txBody>
          <a:bodyPr/>
          <a:lstStyle/>
          <a:p>
            <a:pPr marL="347472" indent="-347472">
              <a:buNone/>
            </a:pPr>
            <a:r>
              <a:rPr lang="en-US" sz="2000" dirty="0" smtClean="0"/>
              <a:t>Athey</a:t>
            </a:r>
            <a:r>
              <a:rPr lang="en-US" sz="2000" dirty="0"/>
              <a:t>, Levin et al (QJE 2011, AEJ:M 2012): asymmetric IPV</a:t>
            </a:r>
          </a:p>
          <a:p>
            <a:r>
              <a:rPr lang="en-US" sz="2000" dirty="0"/>
              <a:t>Use GPV to estimate distributions of values of loggers and mills in timber auctions.</a:t>
            </a:r>
          </a:p>
          <a:p>
            <a:r>
              <a:rPr lang="en-US" sz="2000" dirty="0"/>
              <a:t>Use </a:t>
            </a:r>
            <a:r>
              <a:rPr lang="en-US" sz="2000" dirty="0" smtClean="0"/>
              <a:t>the estimates </a:t>
            </a:r>
            <a:r>
              <a:rPr lang="en-US" sz="2000" dirty="0"/>
              <a:t>to calculate expected profits from entering and apply zero profit condition to identify entry costs (or entry cost </a:t>
            </a:r>
            <a:r>
              <a:rPr lang="en-US" sz="2000" dirty="0" smtClean="0"/>
              <a:t>thresholds).</a:t>
            </a:r>
            <a:endParaRPr lang="en-US" sz="2000" dirty="0"/>
          </a:p>
          <a:p>
            <a:r>
              <a:rPr lang="en-US" sz="2000" dirty="0" smtClean="0"/>
              <a:t>Sealed </a:t>
            </a:r>
            <a:r>
              <a:rPr lang="en-US" sz="2000" dirty="0"/>
              <a:t>bid is less efficient than open auction but attract more weak bidders (loggers) and can generate higher revenues.</a:t>
            </a:r>
          </a:p>
          <a:p>
            <a:r>
              <a:rPr lang="en-US" sz="2000" dirty="0"/>
              <a:t>Set-asides lower efficiency and revenue; subsidies for weak bidders can eliminate much of those losses while achieving allocation goals.</a:t>
            </a:r>
          </a:p>
          <a:p>
            <a:pPr marL="347472" indent="-347472">
              <a:buNone/>
            </a:pPr>
            <a:r>
              <a:rPr lang="en-US" sz="2000" dirty="0" smtClean="0"/>
              <a:t>Li &amp; </a:t>
            </a:r>
            <a:r>
              <a:rPr lang="en-US" sz="2000" dirty="0" err="1" smtClean="0"/>
              <a:t>Zheng</a:t>
            </a:r>
            <a:r>
              <a:rPr lang="en-US" sz="2000" dirty="0" smtClean="0"/>
              <a:t> (RES 2009, JE 2012): estimates both entry models for timber and highway contracts using MCMC methods; </a:t>
            </a:r>
          </a:p>
          <a:p>
            <a:pPr marL="347472" indent="-347472">
              <a:buNone/>
            </a:pPr>
            <a:r>
              <a:rPr lang="en-US" sz="2000"/>
              <a:t>	</a:t>
            </a:r>
            <a:r>
              <a:rPr lang="en-US" sz="2000" smtClean="0"/>
              <a:t>finds </a:t>
            </a:r>
            <a:r>
              <a:rPr lang="en-US" sz="2000" dirty="0" smtClean="0"/>
              <a:t>that value learning model fits the data better than the value updating model.</a:t>
            </a:r>
            <a:endParaRPr lang="en-US" sz="2000" dirty="0"/>
          </a:p>
          <a:p>
            <a:endParaRPr lang="en-US" sz="2000" dirty="0"/>
          </a:p>
        </p:txBody>
      </p:sp>
      <p:sp>
        <p:nvSpPr>
          <p:cNvPr id="4" name="Footer Placeholder 3"/>
          <p:cNvSpPr>
            <a:spLocks noGrp="1"/>
          </p:cNvSpPr>
          <p:nvPr>
            <p:ph type="ftr" sz="quarter" idx="11"/>
          </p:nvPr>
        </p:nvSpPr>
        <p:spPr/>
        <p:txBody>
          <a:bodyPr/>
          <a:lstStyle/>
          <a:p>
            <a:r>
              <a:rPr lang="en-US" smtClean="0"/>
              <a:t>ES WC 2015</a:t>
            </a:r>
            <a:endParaRPr lang="en-GB"/>
          </a:p>
        </p:txBody>
      </p:sp>
      <p:sp>
        <p:nvSpPr>
          <p:cNvPr id="5" name="Slide Number Placeholder 4"/>
          <p:cNvSpPr>
            <a:spLocks noGrp="1"/>
          </p:cNvSpPr>
          <p:nvPr>
            <p:ph type="sldNum" sz="quarter" idx="12"/>
          </p:nvPr>
        </p:nvSpPr>
        <p:spPr/>
        <p:txBody>
          <a:bodyPr/>
          <a:lstStyle/>
          <a:p>
            <a:fld id="{386FEBFF-93DC-4DCC-BB82-F0B13A0EB64F}" type="slidenum">
              <a:rPr lang="en-GB" smtClean="0"/>
              <a:pPr/>
              <a:t>35</a:t>
            </a:fld>
            <a:endParaRPr lang="en-GB"/>
          </a:p>
        </p:txBody>
      </p:sp>
    </p:spTree>
    <p:extLst>
      <p:ext uri="{BB962C8B-B14F-4D97-AF65-F5344CB8AC3E}">
        <p14:creationId xmlns:p14="http://schemas.microsoft.com/office/powerpoint/2010/main" val="3510774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1014434"/>
          </a:xfrm>
        </p:spPr>
        <p:txBody>
          <a:bodyPr/>
          <a:lstStyle/>
          <a:p>
            <a:r>
              <a:rPr lang="en-US" sz="3200" b="1" dirty="0" smtClean="0"/>
              <a:t>Value Updating</a:t>
            </a:r>
            <a:endParaRPr lang="en-US" sz="3200" b="1" dirty="0"/>
          </a:p>
        </p:txBody>
      </p:sp>
      <p:sp>
        <p:nvSpPr>
          <p:cNvPr id="961539" name="Rectangle 3"/>
          <p:cNvSpPr>
            <a:spLocks noGrp="1" noChangeArrowheads="1"/>
          </p:cNvSpPr>
          <p:nvPr>
            <p:ph type="body" idx="1"/>
          </p:nvPr>
        </p:nvSpPr>
        <p:spPr>
          <a:xfrm>
            <a:off x="685800" y="1628800"/>
            <a:ext cx="7772400" cy="4467200"/>
          </a:xfrm>
        </p:spPr>
        <p:txBody>
          <a:bodyPr/>
          <a:lstStyle/>
          <a:p>
            <a:pPr>
              <a:buNone/>
            </a:pPr>
            <a:r>
              <a:rPr lang="en-US" sz="2000" dirty="0" err="1" smtClean="0"/>
              <a:t>Marmer</a:t>
            </a:r>
            <a:r>
              <a:rPr lang="en-US" sz="2000" dirty="0" smtClean="0"/>
              <a:t>, </a:t>
            </a:r>
            <a:r>
              <a:rPr lang="en-US" sz="2000" dirty="0" err="1" smtClean="0"/>
              <a:t>Shneyerov</a:t>
            </a:r>
            <a:r>
              <a:rPr lang="en-US" sz="2000" dirty="0" smtClean="0"/>
              <a:t>, &amp; </a:t>
            </a:r>
            <a:r>
              <a:rPr lang="en-US" sz="2000" dirty="0" err="1" smtClean="0"/>
              <a:t>Xu</a:t>
            </a:r>
            <a:r>
              <a:rPr lang="en-US" sz="2000" dirty="0" smtClean="0"/>
              <a:t> (JE, 2013): propose non-parametric tests of the two models.</a:t>
            </a:r>
            <a:endParaRPr lang="en-US" sz="2000" dirty="0"/>
          </a:p>
          <a:p>
            <a:pPr>
              <a:buNone/>
            </a:pPr>
            <a:r>
              <a:rPr lang="en-US" sz="2000" dirty="0" smtClean="0"/>
              <a:t>Li &amp; Gentry (</a:t>
            </a:r>
            <a:r>
              <a:rPr lang="en-US" sz="2000" dirty="0" err="1" smtClean="0"/>
              <a:t>Ema</a:t>
            </a:r>
            <a:r>
              <a:rPr lang="en-US" sz="2000" dirty="0" smtClean="0"/>
              <a:t>, 2013): provides </a:t>
            </a:r>
            <a:r>
              <a:rPr lang="en-US" sz="2000" dirty="0" smtClean="0"/>
              <a:t>conditions under which the joint distribution of signal and values is identified. </a:t>
            </a:r>
            <a:r>
              <a:rPr lang="en-US" sz="2000" dirty="0" smtClean="0"/>
              <a:t> </a:t>
            </a:r>
          </a:p>
          <a:p>
            <a:pPr>
              <a:buNone/>
            </a:pPr>
            <a:r>
              <a:rPr lang="en-US" sz="2000" dirty="0" smtClean="0"/>
              <a:t>Bhattacharya</a:t>
            </a:r>
            <a:r>
              <a:rPr lang="en-US" sz="2000" dirty="0"/>
              <a:t>, Roberts &amp; Sweeting (AER 2013, RJE 2014, IJIO 2015</a:t>
            </a:r>
            <a:r>
              <a:rPr lang="en-US" sz="2000" dirty="0" smtClean="0"/>
              <a:t>): estimate selective entry for </a:t>
            </a:r>
            <a:r>
              <a:rPr lang="en-US" sz="2000" dirty="0"/>
              <a:t>timber and highway </a:t>
            </a:r>
            <a:r>
              <a:rPr lang="en-US" sz="2000" dirty="0" smtClean="0"/>
              <a:t>procurement.</a:t>
            </a:r>
            <a:endParaRPr lang="en-US" sz="2000" dirty="0"/>
          </a:p>
          <a:p>
            <a:pPr>
              <a:buNone/>
            </a:pPr>
            <a:r>
              <a:rPr lang="en-US" sz="2000" dirty="0" smtClean="0"/>
              <a:t>	If </a:t>
            </a:r>
            <a:r>
              <a:rPr lang="en-US" sz="2000" dirty="0"/>
              <a:t>bidders are asymmetric, selective entry dampens value of bid preference programs. </a:t>
            </a:r>
            <a:endParaRPr lang="en-US" sz="2000" dirty="0" smtClean="0"/>
          </a:p>
          <a:p>
            <a:pPr>
              <a:buNone/>
            </a:pPr>
            <a:r>
              <a:rPr lang="en-US" sz="2000" dirty="0"/>
              <a:t>	</a:t>
            </a:r>
            <a:r>
              <a:rPr lang="en-US" sz="2000" dirty="0" smtClean="0"/>
              <a:t>Evaluates different entry/auction formats including entry auctions</a:t>
            </a:r>
          </a:p>
          <a:p>
            <a:pPr>
              <a:buNone/>
            </a:pPr>
            <a:endParaRPr lang="en-US" sz="2000" dirty="0"/>
          </a:p>
          <a:p>
            <a:pPr>
              <a:buNone/>
            </a:pPr>
            <a:endParaRPr lang="en-US" sz="2000" dirty="0" smtClean="0"/>
          </a:p>
          <a:p>
            <a:pPr>
              <a:buNone/>
            </a:pPr>
            <a:endParaRPr lang="en-US" sz="2000" dirty="0"/>
          </a:p>
          <a:p>
            <a:pPr>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36</a:t>
            </a:fld>
            <a:endParaRPr lang="en-GB" dirty="0"/>
          </a:p>
        </p:txBody>
      </p:sp>
      <p:sp>
        <p:nvSpPr>
          <p:cNvPr id="3" name="Footer Placeholder 2"/>
          <p:cNvSpPr>
            <a:spLocks noGrp="1"/>
          </p:cNvSpPr>
          <p:nvPr>
            <p:ph type="ftr" sz="quarter" idx="11"/>
          </p:nvPr>
        </p:nvSpPr>
        <p:spPr/>
        <p:txBody>
          <a:bodyPr/>
          <a:lstStyle/>
          <a:p>
            <a:r>
              <a:rPr lang="en-US" dirty="0" smtClean="0"/>
              <a:t>ES WC 2015</a:t>
            </a:r>
            <a:endParaRPr lang="en-GB" dirty="0"/>
          </a:p>
        </p:txBody>
      </p:sp>
    </p:spTree>
    <p:extLst>
      <p:ext uri="{BB962C8B-B14F-4D97-AF65-F5344CB8AC3E}">
        <p14:creationId xmlns:p14="http://schemas.microsoft.com/office/powerpoint/2010/main" val="318393714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390525" y="357166"/>
            <a:ext cx="8067675" cy="767578"/>
          </a:xfrm>
        </p:spPr>
        <p:txBody>
          <a:bodyPr/>
          <a:lstStyle/>
          <a:p>
            <a:r>
              <a:rPr lang="en-US" sz="3200" b="1" dirty="0"/>
              <a:t>4. Applications</a:t>
            </a:r>
          </a:p>
        </p:txBody>
      </p:sp>
      <p:sp>
        <p:nvSpPr>
          <p:cNvPr id="961539" name="Rectangle 3"/>
          <p:cNvSpPr>
            <a:spLocks noGrp="1" noChangeArrowheads="1"/>
          </p:cNvSpPr>
          <p:nvPr>
            <p:ph type="body" idx="1"/>
          </p:nvPr>
        </p:nvSpPr>
        <p:spPr>
          <a:xfrm>
            <a:off x="685800" y="1412776"/>
            <a:ext cx="7772400" cy="4683224"/>
          </a:xfrm>
        </p:spPr>
        <p:txBody>
          <a:bodyPr/>
          <a:lstStyle/>
          <a:p>
            <a:pPr marL="0" indent="-457200">
              <a:buNone/>
            </a:pPr>
            <a:r>
              <a:rPr lang="en-US" sz="2000" dirty="0"/>
              <a:t>Consider two resource rights auction applications:</a:t>
            </a:r>
          </a:p>
          <a:p>
            <a:pPr indent="-457200"/>
            <a:r>
              <a:rPr lang="en-US" sz="2000" dirty="0"/>
              <a:t>Offshore oil &amp; gas lease auctions</a:t>
            </a:r>
          </a:p>
          <a:p>
            <a:pPr indent="-457200"/>
            <a:r>
              <a:rPr lang="en-US" sz="2000" dirty="0"/>
              <a:t>Timber auctions</a:t>
            </a:r>
          </a:p>
          <a:p>
            <a:pPr>
              <a:buNone/>
            </a:pPr>
            <a:r>
              <a:rPr lang="en-US" sz="2000" dirty="0" smtClean="0"/>
              <a:t>US </a:t>
            </a:r>
            <a:r>
              <a:rPr lang="en-US" sz="2000" dirty="0"/>
              <a:t>government </a:t>
            </a:r>
            <a:r>
              <a:rPr lang="en-US" sz="2000" dirty="0" smtClean="0"/>
              <a:t>employs different </a:t>
            </a:r>
            <a:r>
              <a:rPr lang="en-US" sz="2000" dirty="0"/>
              <a:t>selling mechanisms, and there are differences in contract </a:t>
            </a:r>
            <a:r>
              <a:rPr lang="en-US" sz="2000" dirty="0" smtClean="0"/>
              <a:t>terms for the lease holders. </a:t>
            </a:r>
            <a:endParaRPr lang="en-US" sz="2000" dirty="0"/>
          </a:p>
          <a:p>
            <a:pPr marL="0" indent="-457200">
              <a:buNone/>
            </a:pPr>
            <a:r>
              <a:rPr lang="en-US" sz="2000" dirty="0"/>
              <a:t>Question: Are these differences well grounded?  </a:t>
            </a:r>
          </a:p>
          <a:p>
            <a:pPr marL="0" indent="-457200">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37</a:t>
            </a:fld>
            <a:endParaRPr lang="en-GB" dirty="0"/>
          </a:p>
        </p:txBody>
      </p:sp>
      <p:sp>
        <p:nvSpPr>
          <p:cNvPr id="3" name="Footer Placeholder 2"/>
          <p:cNvSpPr>
            <a:spLocks noGrp="1"/>
          </p:cNvSpPr>
          <p:nvPr>
            <p:ph type="ftr" sz="quarter" idx="11"/>
          </p:nvPr>
        </p:nvSpPr>
        <p:spPr/>
        <p:txBody>
          <a:bodyPr/>
          <a:lstStyle/>
          <a:p>
            <a:r>
              <a:rPr lang="en-US" dirty="0" smtClean="0"/>
              <a:t>ES WC 2015</a:t>
            </a:r>
            <a:endParaRPr lang="en-GB" dirty="0"/>
          </a:p>
        </p:txBody>
      </p:sp>
    </p:spTree>
    <p:extLst>
      <p:ext uri="{BB962C8B-B14F-4D97-AF65-F5344CB8AC3E}">
        <p14:creationId xmlns:p14="http://schemas.microsoft.com/office/powerpoint/2010/main" val="306914688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sz="3200" b="1" dirty="0" smtClean="0"/>
              <a:t>Economic Environment: Oil &amp; Gas</a:t>
            </a:r>
            <a:endParaRPr lang="en-US" sz="3200" b="1" dirty="0"/>
          </a:p>
        </p:txBody>
      </p:sp>
      <p:sp>
        <p:nvSpPr>
          <p:cNvPr id="3" name="Content Placeholder 2"/>
          <p:cNvSpPr>
            <a:spLocks noGrp="1"/>
          </p:cNvSpPr>
          <p:nvPr>
            <p:ph idx="1"/>
          </p:nvPr>
        </p:nvSpPr>
        <p:spPr>
          <a:xfrm>
            <a:off x="827584" y="1700808"/>
            <a:ext cx="7630616" cy="4395192"/>
          </a:xfrm>
        </p:spPr>
        <p:txBody>
          <a:bodyPr/>
          <a:lstStyle/>
          <a:p>
            <a:pPr marL="0" indent="0">
              <a:buNone/>
            </a:pPr>
            <a:r>
              <a:rPr lang="en-US" sz="2000" dirty="0" smtClean="0"/>
              <a:t>Federal offshore lands are partitioned into tracts.</a:t>
            </a:r>
          </a:p>
          <a:p>
            <a:pPr marL="0" indent="0">
              <a:buNone/>
            </a:pPr>
            <a:r>
              <a:rPr lang="en-US" sz="2000" dirty="0" smtClean="0"/>
              <a:t>Considerable uncertainty prior to drilling.</a:t>
            </a:r>
          </a:p>
          <a:p>
            <a:r>
              <a:rPr lang="en-US" sz="1600" dirty="0" smtClean="0"/>
              <a:t>Deposit size, drilling costs, future prices</a:t>
            </a:r>
          </a:p>
          <a:p>
            <a:pPr marL="0" indent="0">
              <a:buNone/>
            </a:pPr>
            <a:r>
              <a:rPr lang="en-US" sz="2000" dirty="0" smtClean="0"/>
              <a:t>To a large extent, uncertainty is common value.</a:t>
            </a:r>
          </a:p>
          <a:p>
            <a:r>
              <a:rPr lang="en-US" sz="1600" dirty="0" smtClean="0"/>
              <a:t>Similar </a:t>
            </a:r>
            <a:r>
              <a:rPr lang="en-US" sz="1600" dirty="0"/>
              <a:t>drilling costs and valuation of </a:t>
            </a:r>
            <a:r>
              <a:rPr lang="en-US" sz="1600" dirty="0" smtClean="0"/>
              <a:t>deposits</a:t>
            </a:r>
          </a:p>
          <a:p>
            <a:pPr marL="0" indent="0">
              <a:buNone/>
            </a:pPr>
            <a:r>
              <a:rPr lang="en-US" sz="2000" dirty="0" smtClean="0"/>
              <a:t>Private information concerns deposit size, not future prices or costs.</a:t>
            </a:r>
          </a:p>
          <a:p>
            <a:pPr marL="0" indent="0">
              <a:buNone/>
            </a:pPr>
            <a:r>
              <a:rPr lang="en-US" sz="2000" dirty="0" smtClean="0"/>
              <a:t>Little effect on downstream market: future prices exogenous. </a:t>
            </a:r>
          </a:p>
          <a:p>
            <a:pPr marL="0" indent="0">
              <a:buNone/>
            </a:pPr>
            <a:r>
              <a:rPr lang="en-US" sz="2000" dirty="0" smtClean="0"/>
              <a:t>Spatial correlation of deposits and their characteristics.</a:t>
            </a:r>
          </a:p>
          <a:p>
            <a:r>
              <a:rPr lang="en-US" sz="1600" dirty="0" smtClean="0"/>
              <a:t>Drilling outcomes informative about neighboring tracts</a:t>
            </a:r>
          </a:p>
          <a:p>
            <a:pPr marL="0" indent="0">
              <a:buNone/>
            </a:pPr>
            <a:r>
              <a:rPr lang="en-US" sz="2000" dirty="0" smtClean="0"/>
              <a:t>Costly information gathering. </a:t>
            </a:r>
          </a:p>
          <a:p>
            <a:r>
              <a:rPr lang="en-US" sz="1600" dirty="0" smtClean="0"/>
              <a:t>Ex ante: Collection and interpretation of seismic data</a:t>
            </a:r>
          </a:p>
          <a:p>
            <a:r>
              <a:rPr lang="en-US" sz="1600" dirty="0" smtClean="0"/>
              <a:t>Ex post: Exploratory drilling</a:t>
            </a:r>
            <a:endParaRPr lang="en-US" sz="1600" dirty="0"/>
          </a:p>
          <a:p>
            <a:endParaRPr lang="en-US" sz="2000" dirty="0" smtClean="0"/>
          </a:p>
          <a:p>
            <a:endParaRPr lang="en-US" sz="2000" dirty="0"/>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386FEBFF-93DC-4DCC-BB82-F0B13A0EB64F}" type="slidenum">
              <a:rPr lang="en-GB" smtClean="0"/>
              <a:pPr/>
              <a:t>38</a:t>
            </a:fld>
            <a:endParaRPr lang="en-GB" dirty="0"/>
          </a:p>
        </p:txBody>
      </p:sp>
      <p:sp>
        <p:nvSpPr>
          <p:cNvPr id="5" name="Footer Placeholder 4"/>
          <p:cNvSpPr>
            <a:spLocks noGrp="1"/>
          </p:cNvSpPr>
          <p:nvPr>
            <p:ph type="ftr" sz="quarter" idx="11"/>
          </p:nvPr>
        </p:nvSpPr>
        <p:spPr/>
        <p:txBody>
          <a:bodyPr/>
          <a:lstStyle/>
          <a:p>
            <a:r>
              <a:rPr lang="en-US" dirty="0" smtClean="0"/>
              <a:t>ES WC 2015</a:t>
            </a:r>
            <a:endParaRPr lang="en-GB" dirty="0"/>
          </a:p>
        </p:txBody>
      </p:sp>
    </p:spTree>
    <p:extLst>
      <p:ext uri="{BB962C8B-B14F-4D97-AF65-F5344CB8AC3E}">
        <p14:creationId xmlns:p14="http://schemas.microsoft.com/office/powerpoint/2010/main" val="13519154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sz="3200" b="1" dirty="0" smtClean="0"/>
              <a:t>Uncertain Drilling Outcomes</a:t>
            </a:r>
            <a:endParaRPr lang="en-US" sz="3200" b="1" dirty="0"/>
          </a:p>
        </p:txBody>
      </p:sp>
      <p:sp>
        <p:nvSpPr>
          <p:cNvPr id="3" name="Content Placeholder 2"/>
          <p:cNvSpPr>
            <a:spLocks noGrp="1"/>
          </p:cNvSpPr>
          <p:nvPr>
            <p:ph idx="1"/>
          </p:nvPr>
        </p:nvSpPr>
        <p:spPr>
          <a:xfrm>
            <a:off x="685800" y="1484784"/>
            <a:ext cx="7772400" cy="4611216"/>
          </a:xfrm>
        </p:spPr>
        <p:txBody>
          <a:bodyPr/>
          <a:lstStyle/>
          <a:p>
            <a:pPr marL="0" indent="0">
              <a:buNone/>
            </a:pPr>
            <a:r>
              <a:rPr lang="en-US" sz="2000" dirty="0" smtClean="0"/>
              <a:t>Wildcat leases:</a:t>
            </a:r>
          </a:p>
          <a:p>
            <a:r>
              <a:rPr lang="en-US" sz="2000" dirty="0" smtClean="0"/>
              <a:t>1954-1982: 	Pr{drill} = 0.64	</a:t>
            </a:r>
            <a:r>
              <a:rPr lang="en-US" sz="2000" dirty="0" err="1" smtClean="0"/>
              <a:t>Pr</a:t>
            </a:r>
            <a:r>
              <a:rPr lang="en-US" sz="2000" dirty="0" smtClean="0"/>
              <a:t>{</a:t>
            </a:r>
            <a:r>
              <a:rPr lang="en-US" sz="2000" dirty="0" err="1" smtClean="0"/>
              <a:t>hit|drill</a:t>
            </a:r>
            <a:r>
              <a:rPr lang="en-US" sz="2000" dirty="0" smtClean="0"/>
              <a:t>} = 0.50</a:t>
            </a:r>
          </a:p>
          <a:p>
            <a:r>
              <a:rPr lang="en-US" sz="2000" dirty="0" smtClean="0"/>
              <a:t>1983-2002: 	</a:t>
            </a:r>
            <a:r>
              <a:rPr lang="en-US" sz="2000" dirty="0" err="1" smtClean="0"/>
              <a:t>Pr</a:t>
            </a:r>
            <a:r>
              <a:rPr lang="en-US" sz="2000" dirty="0" smtClean="0"/>
              <a:t>{drill} = 0.27	</a:t>
            </a:r>
            <a:r>
              <a:rPr lang="en-US" sz="2000" dirty="0" err="1" smtClean="0"/>
              <a:t>Pr</a:t>
            </a:r>
            <a:r>
              <a:rPr lang="en-US" sz="2000" dirty="0" smtClean="0"/>
              <a:t>{</a:t>
            </a:r>
            <a:r>
              <a:rPr lang="en-US" sz="2000" dirty="0" err="1" smtClean="0"/>
              <a:t>hit|drill</a:t>
            </a:r>
            <a:r>
              <a:rPr lang="en-US" sz="2000" dirty="0"/>
              <a:t>} = </a:t>
            </a:r>
            <a:r>
              <a:rPr lang="en-US" sz="2000" dirty="0" smtClean="0"/>
              <a:t>0.45</a:t>
            </a:r>
          </a:p>
          <a:p>
            <a:pPr marL="0" indent="0">
              <a:buNone/>
            </a:pPr>
            <a:r>
              <a:rPr lang="en-US" sz="2000" dirty="0" smtClean="0"/>
              <a:t>Drainage leases,1954-1982:</a:t>
            </a:r>
          </a:p>
          <a:p>
            <a:r>
              <a:rPr lang="en-US" sz="2000" dirty="0" smtClean="0"/>
              <a:t>If adjacent lease is productive,</a:t>
            </a:r>
          </a:p>
          <a:p>
            <a:pPr marL="0" indent="0">
              <a:buNone/>
            </a:pPr>
            <a:r>
              <a:rPr lang="en-US" sz="2000" dirty="0"/>
              <a:t>	</a:t>
            </a:r>
            <a:r>
              <a:rPr lang="en-US" sz="2000" dirty="0" err="1" smtClean="0"/>
              <a:t>Pr</a:t>
            </a:r>
            <a:r>
              <a:rPr lang="en-US" sz="2000" dirty="0" smtClean="0"/>
              <a:t>{drill} = 0.95	</a:t>
            </a:r>
            <a:r>
              <a:rPr lang="en-US" sz="2000" dirty="0" err="1" smtClean="0"/>
              <a:t>Pr</a:t>
            </a:r>
            <a:r>
              <a:rPr lang="en-US" sz="2000" dirty="0" smtClean="0"/>
              <a:t>{</a:t>
            </a:r>
            <a:r>
              <a:rPr lang="en-US" sz="2000" dirty="0" err="1" smtClean="0"/>
              <a:t>hit|drill</a:t>
            </a:r>
            <a:r>
              <a:rPr lang="en-US" sz="2000" dirty="0" smtClean="0"/>
              <a:t>} = 0.62</a:t>
            </a:r>
          </a:p>
          <a:p>
            <a:r>
              <a:rPr lang="en-US" sz="2000" dirty="0" smtClean="0"/>
              <a:t>If adjacent lease is not productive,</a:t>
            </a:r>
          </a:p>
          <a:p>
            <a:pPr marL="0" indent="0">
              <a:buNone/>
            </a:pPr>
            <a:r>
              <a:rPr lang="en-US" sz="2000" dirty="0"/>
              <a:t>	</a:t>
            </a:r>
            <a:r>
              <a:rPr lang="en-US" sz="2000" dirty="0" err="1" smtClean="0"/>
              <a:t>Pr</a:t>
            </a:r>
            <a:r>
              <a:rPr lang="en-US" sz="2000" dirty="0" smtClean="0"/>
              <a:t>{drill} </a:t>
            </a:r>
            <a:r>
              <a:rPr lang="en-US" sz="2000" dirty="0"/>
              <a:t>= </a:t>
            </a:r>
            <a:r>
              <a:rPr lang="en-US" sz="2000" dirty="0" smtClean="0"/>
              <a:t>0.66	</a:t>
            </a:r>
            <a:r>
              <a:rPr lang="en-US" sz="2000" dirty="0" err="1" smtClean="0"/>
              <a:t>Pr</a:t>
            </a:r>
            <a:r>
              <a:rPr lang="en-US" sz="2000" dirty="0" smtClean="0"/>
              <a:t>{</a:t>
            </a:r>
            <a:r>
              <a:rPr lang="en-US" sz="2000" dirty="0" err="1" smtClean="0"/>
              <a:t>hit|drill</a:t>
            </a:r>
            <a:r>
              <a:rPr lang="en-US" sz="2000" dirty="0"/>
              <a:t>} = </a:t>
            </a:r>
            <a:r>
              <a:rPr lang="en-US" sz="2000" dirty="0" smtClean="0"/>
              <a:t>0.26</a:t>
            </a:r>
            <a:endParaRPr lang="en-US" sz="2000" dirty="0"/>
          </a:p>
          <a:p>
            <a:pPr marL="0" indent="0">
              <a:buNone/>
            </a:pPr>
            <a:r>
              <a:rPr lang="en-US" sz="2000" dirty="0" smtClean="0"/>
              <a:t>Consistent with information externalities from drilling.</a:t>
            </a:r>
          </a:p>
          <a:p>
            <a:pPr marL="274320" indent="-457200">
              <a:buNone/>
            </a:pPr>
            <a:r>
              <a:rPr lang="en-US" sz="2000" dirty="0" smtClean="0"/>
              <a:t>If </a:t>
            </a:r>
            <a:r>
              <a:rPr lang="en-US" sz="2000" dirty="0"/>
              <a:t>adjacent tracts have multiple </a:t>
            </a:r>
            <a:r>
              <a:rPr lang="en-US" sz="2000" dirty="0" smtClean="0"/>
              <a:t>owners, non-cooperative drilling is inefficient (delay &amp; wasteful duplication near end of lease term).</a:t>
            </a:r>
          </a:p>
          <a:p>
            <a:pPr marL="274320" indent="-457200">
              <a:buNone/>
            </a:pPr>
            <a:r>
              <a:rPr lang="en-US" sz="2000" dirty="0" smtClean="0"/>
              <a:t>Hendricks &amp; Porter (AER 1996): evidence of non-cooperative drilling.</a:t>
            </a:r>
          </a:p>
        </p:txBody>
      </p:sp>
      <p:sp>
        <p:nvSpPr>
          <p:cNvPr id="4" name="Slide Number Placeholder 3"/>
          <p:cNvSpPr>
            <a:spLocks noGrp="1"/>
          </p:cNvSpPr>
          <p:nvPr>
            <p:ph type="sldNum" sz="quarter" idx="12"/>
          </p:nvPr>
        </p:nvSpPr>
        <p:spPr/>
        <p:txBody>
          <a:bodyPr/>
          <a:lstStyle/>
          <a:p>
            <a:fld id="{386FEBFF-93DC-4DCC-BB82-F0B13A0EB64F}" type="slidenum">
              <a:rPr lang="en-GB" smtClean="0"/>
              <a:pPr/>
              <a:t>39</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180322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868362"/>
          </a:xfrm>
        </p:spPr>
        <p:txBody>
          <a:bodyPr/>
          <a:lstStyle/>
          <a:p>
            <a:pPr eaLnBrk="1" hangingPunct="1"/>
            <a:r>
              <a:rPr lang="en-US" sz="3200" b="1" dirty="0" smtClean="0"/>
              <a:t>Auction Design Issues</a:t>
            </a:r>
          </a:p>
        </p:txBody>
      </p:sp>
      <p:sp>
        <p:nvSpPr>
          <p:cNvPr id="34820" name="Rectangle 3"/>
          <p:cNvSpPr>
            <a:spLocks noGrp="1" noChangeArrowheads="1"/>
          </p:cNvSpPr>
          <p:nvPr>
            <p:ph type="body" idx="1"/>
          </p:nvPr>
        </p:nvSpPr>
        <p:spPr>
          <a:xfrm>
            <a:off x="457200" y="1412776"/>
            <a:ext cx="8229600" cy="4713387"/>
          </a:xfrm>
        </p:spPr>
        <p:txBody>
          <a:bodyPr/>
          <a:lstStyle/>
          <a:p>
            <a:pPr marL="457200" indent="-457200" eaLnBrk="1" hangingPunct="1">
              <a:lnSpc>
                <a:spcPct val="80000"/>
              </a:lnSpc>
              <a:buNone/>
            </a:pPr>
            <a:r>
              <a:rPr lang="en-US" sz="2000" dirty="0" smtClean="0"/>
              <a:t>What are the objectives of the seller?</a:t>
            </a:r>
          </a:p>
          <a:p>
            <a:pPr marL="457200" indent="-457200" eaLnBrk="1" hangingPunct="1">
              <a:lnSpc>
                <a:spcPct val="80000"/>
              </a:lnSpc>
              <a:buNone/>
            </a:pPr>
            <a:endParaRPr lang="en-US" sz="2000" dirty="0" smtClean="0"/>
          </a:p>
          <a:p>
            <a:pPr marL="457200" indent="-457200" eaLnBrk="1" hangingPunct="1">
              <a:lnSpc>
                <a:spcPct val="80000"/>
              </a:lnSpc>
              <a:buNone/>
            </a:pPr>
            <a:r>
              <a:rPr lang="en-US" sz="2000" dirty="0" smtClean="0"/>
              <a:t>What are the characteristics of the item being sold?</a:t>
            </a:r>
          </a:p>
          <a:p>
            <a:pPr>
              <a:lnSpc>
                <a:spcPct val="80000"/>
              </a:lnSpc>
            </a:pPr>
            <a:r>
              <a:rPr lang="en-US" sz="2000" dirty="0" smtClean="0"/>
              <a:t>Product design</a:t>
            </a:r>
          </a:p>
          <a:p>
            <a:pPr>
              <a:lnSpc>
                <a:spcPct val="80000"/>
              </a:lnSpc>
            </a:pPr>
            <a:r>
              <a:rPr lang="en-US" sz="2000" dirty="0" smtClean="0"/>
              <a:t>Contractual terms governing ex post investments and use</a:t>
            </a:r>
          </a:p>
          <a:p>
            <a:pPr marL="457200" indent="-457200" eaLnBrk="1" hangingPunct="1">
              <a:lnSpc>
                <a:spcPct val="80000"/>
              </a:lnSpc>
              <a:buNone/>
            </a:pPr>
            <a:endParaRPr lang="en-US" sz="2000" dirty="0" smtClean="0"/>
          </a:p>
          <a:p>
            <a:pPr marL="457200" indent="-457200" eaLnBrk="1" hangingPunct="1">
              <a:lnSpc>
                <a:spcPct val="80000"/>
              </a:lnSpc>
              <a:buNone/>
            </a:pPr>
            <a:r>
              <a:rPr lang="en-US" sz="2000" dirty="0" smtClean="0"/>
              <a:t>Who can bid? </a:t>
            </a:r>
          </a:p>
          <a:p>
            <a:pPr>
              <a:lnSpc>
                <a:spcPct val="80000"/>
              </a:lnSpc>
            </a:pPr>
            <a:r>
              <a:rPr lang="en-US" sz="2000" dirty="0" smtClean="0"/>
              <a:t>Eligibility requirements</a:t>
            </a:r>
          </a:p>
          <a:p>
            <a:pPr>
              <a:lnSpc>
                <a:spcPct val="80000"/>
              </a:lnSpc>
            </a:pPr>
            <a:r>
              <a:rPr lang="en-US" sz="2000" dirty="0" smtClean="0"/>
              <a:t>Investments in information acquisition and other entry costs</a:t>
            </a:r>
          </a:p>
          <a:p>
            <a:pPr marL="457200" indent="-457200" eaLnBrk="1" hangingPunct="1">
              <a:lnSpc>
                <a:spcPct val="80000"/>
              </a:lnSpc>
              <a:buNone/>
            </a:pPr>
            <a:endParaRPr lang="en-US" sz="2000" dirty="0" smtClean="0"/>
          </a:p>
          <a:p>
            <a:pPr marL="457200" indent="-457200" eaLnBrk="1" hangingPunct="1">
              <a:lnSpc>
                <a:spcPct val="80000"/>
              </a:lnSpc>
              <a:buNone/>
            </a:pPr>
            <a:r>
              <a:rPr lang="en-US" sz="2000" dirty="0" smtClean="0"/>
              <a:t>What are the auction rules?</a:t>
            </a:r>
          </a:p>
          <a:p>
            <a:pPr>
              <a:lnSpc>
                <a:spcPct val="80000"/>
              </a:lnSpc>
            </a:pPr>
            <a:r>
              <a:rPr lang="en-US" sz="2000" dirty="0"/>
              <a:t>Open outcry vs. sealed bid</a:t>
            </a:r>
          </a:p>
          <a:p>
            <a:pPr>
              <a:lnSpc>
                <a:spcPct val="80000"/>
              </a:lnSpc>
            </a:pPr>
            <a:r>
              <a:rPr lang="en-US" sz="2000" dirty="0" smtClean="0"/>
              <a:t>Reserve price; public or </a:t>
            </a:r>
            <a:r>
              <a:rPr lang="en-US" sz="2000" dirty="0"/>
              <a:t>secret</a:t>
            </a:r>
          </a:p>
          <a:p>
            <a:pPr>
              <a:lnSpc>
                <a:spcPct val="80000"/>
              </a:lnSpc>
            </a:pPr>
            <a:r>
              <a:rPr lang="en-US" sz="2000" dirty="0"/>
              <a:t>Differential treatment of bidders </a:t>
            </a:r>
          </a:p>
          <a:p>
            <a:pPr>
              <a:lnSpc>
                <a:spcPct val="80000"/>
              </a:lnSpc>
            </a:pPr>
            <a:r>
              <a:rPr lang="en-US" sz="2000" dirty="0"/>
              <a:t>Entry fees or subsidies </a:t>
            </a:r>
          </a:p>
          <a:p>
            <a:pPr marL="457200" indent="-457200" eaLnBrk="1" hangingPunct="1">
              <a:lnSpc>
                <a:spcPct val="80000"/>
              </a:lnSpc>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4</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4979147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sz="3200" b="1" dirty="0" smtClean="0"/>
              <a:t>Economic Environment: Timber</a:t>
            </a:r>
            <a:endParaRPr lang="en-US" sz="3200" b="1" dirty="0"/>
          </a:p>
        </p:txBody>
      </p:sp>
      <p:sp>
        <p:nvSpPr>
          <p:cNvPr id="3" name="Content Placeholder 2"/>
          <p:cNvSpPr>
            <a:spLocks noGrp="1"/>
          </p:cNvSpPr>
          <p:nvPr>
            <p:ph idx="1"/>
          </p:nvPr>
        </p:nvSpPr>
        <p:spPr>
          <a:xfrm>
            <a:off x="827584" y="1700808"/>
            <a:ext cx="7630616" cy="4395192"/>
          </a:xfrm>
        </p:spPr>
        <p:txBody>
          <a:bodyPr/>
          <a:lstStyle/>
          <a:p>
            <a:pPr marL="0" indent="0">
              <a:buNone/>
            </a:pPr>
            <a:r>
              <a:rPr lang="en-US" sz="2000" dirty="0" smtClean="0"/>
              <a:t>Federal lands are partitioned into tracts.</a:t>
            </a:r>
          </a:p>
          <a:p>
            <a:pPr marL="0" indent="0">
              <a:buNone/>
            </a:pPr>
            <a:r>
              <a:rPr lang="en-US" sz="2000" dirty="0" smtClean="0"/>
              <a:t>Uncertainty prior to harvesting:</a:t>
            </a:r>
          </a:p>
          <a:p>
            <a:r>
              <a:rPr lang="en-US" sz="1600" dirty="0" smtClean="0"/>
              <a:t>Timber volume and species composition, harvesting costs, future prices</a:t>
            </a:r>
          </a:p>
          <a:p>
            <a:pPr marL="0" indent="0">
              <a:buNone/>
            </a:pPr>
            <a:r>
              <a:rPr lang="en-US" sz="2000" dirty="0" smtClean="0"/>
              <a:t>To some extent, payoff uncertainty may reflect common values.</a:t>
            </a:r>
          </a:p>
          <a:p>
            <a:r>
              <a:rPr lang="en-US" sz="1600" dirty="0" smtClean="0"/>
              <a:t>But harvesting costs </a:t>
            </a:r>
            <a:r>
              <a:rPr lang="en-US" sz="1600" dirty="0"/>
              <a:t>and valuation </a:t>
            </a:r>
            <a:r>
              <a:rPr lang="en-US" sz="1600" dirty="0" smtClean="0"/>
              <a:t>of timber may differ</a:t>
            </a:r>
          </a:p>
          <a:p>
            <a:pPr marL="0" indent="0">
              <a:buNone/>
            </a:pPr>
            <a:r>
              <a:rPr lang="en-US" sz="2000" dirty="0" smtClean="0"/>
              <a:t>Private information concerns own valuation, perhaps volume and species composition, not future prices.</a:t>
            </a:r>
          </a:p>
          <a:p>
            <a:pPr marL="0" indent="-457200">
              <a:buNone/>
            </a:pPr>
            <a:r>
              <a:rPr lang="en-US" sz="2000" dirty="0" smtClean="0"/>
              <a:t>Little </a:t>
            </a:r>
            <a:r>
              <a:rPr lang="en-US" sz="2000" dirty="0"/>
              <a:t>effect on downstream market: future prices exogenous. </a:t>
            </a:r>
            <a:endParaRPr lang="en-US" sz="2000" dirty="0" smtClean="0"/>
          </a:p>
          <a:p>
            <a:pPr marL="0" indent="0">
              <a:buNone/>
            </a:pPr>
            <a:r>
              <a:rPr lang="en-US" sz="2000" dirty="0" smtClean="0"/>
              <a:t>Spatial correlation of common value components less important.</a:t>
            </a:r>
            <a:endParaRPr lang="en-US" sz="1600" dirty="0" smtClean="0"/>
          </a:p>
          <a:p>
            <a:pPr marL="0" indent="0">
              <a:buNone/>
            </a:pPr>
            <a:r>
              <a:rPr lang="en-US" sz="2000" dirty="0" smtClean="0"/>
              <a:t>Costly information gathering. </a:t>
            </a:r>
          </a:p>
          <a:p>
            <a:r>
              <a:rPr lang="en-US" sz="1600" dirty="0" smtClean="0"/>
              <a:t>Cruises: ex ante assessment of tract volume and species composition</a:t>
            </a:r>
            <a:endParaRPr lang="en-US" sz="2000" dirty="0" smtClean="0"/>
          </a:p>
          <a:p>
            <a:endParaRPr lang="en-US" sz="2000" dirty="0"/>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386FEBFF-93DC-4DCC-BB82-F0B13A0EB64F}" type="slidenum">
              <a:rPr lang="en-GB" smtClean="0"/>
              <a:pPr/>
              <a:t>40</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4715062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sz="3200" b="1" dirty="0" smtClean="0"/>
              <a:t>Potential Competition</a:t>
            </a:r>
            <a:endParaRPr lang="en-US" sz="3200" b="1" dirty="0"/>
          </a:p>
        </p:txBody>
      </p:sp>
      <p:sp>
        <p:nvSpPr>
          <p:cNvPr id="3" name="Content Placeholder 2"/>
          <p:cNvSpPr>
            <a:spLocks noGrp="1"/>
          </p:cNvSpPr>
          <p:nvPr>
            <p:ph idx="1"/>
          </p:nvPr>
        </p:nvSpPr>
        <p:spPr>
          <a:xfrm>
            <a:off x="685800" y="1700808"/>
            <a:ext cx="7772400" cy="4395192"/>
          </a:xfrm>
        </p:spPr>
        <p:txBody>
          <a:bodyPr/>
          <a:lstStyle/>
          <a:p>
            <a:pPr marL="0" indent="0">
              <a:buNone/>
            </a:pPr>
            <a:r>
              <a:rPr lang="en-US" sz="2000" dirty="0" smtClean="0"/>
              <a:t>Potential competition varies over time and location.</a:t>
            </a:r>
          </a:p>
          <a:p>
            <a:pPr marL="0" indent="0">
              <a:buNone/>
            </a:pPr>
            <a:r>
              <a:rPr lang="en-US" sz="2000" dirty="0" smtClean="0"/>
              <a:t>Oil &amp; gas:</a:t>
            </a:r>
          </a:p>
          <a:p>
            <a:pPr marL="0" indent="0">
              <a:buNone/>
            </a:pPr>
            <a:r>
              <a:rPr lang="en-US" sz="2000" dirty="0" smtClean="0"/>
              <a:t>Early years dominated by large oil &amp; gas companies.</a:t>
            </a:r>
          </a:p>
          <a:p>
            <a:pPr marL="0" indent="0">
              <a:buNone/>
            </a:pPr>
            <a:r>
              <a:rPr lang="en-US" sz="2000" dirty="0" smtClean="0"/>
              <a:t>Fewer large firms after series of mergers.</a:t>
            </a:r>
          </a:p>
          <a:p>
            <a:pPr marL="0" indent="0">
              <a:buNone/>
            </a:pPr>
            <a:r>
              <a:rPr lang="en-US" sz="2000" dirty="0" smtClean="0"/>
              <a:t>In shallow waters, entry by many smaller firms. </a:t>
            </a:r>
          </a:p>
          <a:p>
            <a:pPr marL="0" indent="0">
              <a:buNone/>
            </a:pPr>
            <a:r>
              <a:rPr lang="en-US" sz="2000" dirty="0" smtClean="0"/>
              <a:t>Less entry in deep waters; remaining large firms dominate bidding.</a:t>
            </a:r>
          </a:p>
          <a:p>
            <a:pPr marL="0" indent="0">
              <a:buNone/>
            </a:pPr>
            <a:r>
              <a:rPr lang="en-US" sz="2000" dirty="0" smtClean="0"/>
              <a:t>Barriers to entry in deep water:</a:t>
            </a:r>
          </a:p>
          <a:p>
            <a:r>
              <a:rPr lang="en-US" sz="2000" dirty="0" smtClean="0"/>
              <a:t>Capital requirements, expertise</a:t>
            </a:r>
          </a:p>
          <a:p>
            <a:pPr marL="0" indent="0">
              <a:buNone/>
            </a:pPr>
            <a:r>
              <a:rPr lang="en-US" sz="2000" dirty="0" smtClean="0"/>
              <a:t>Timber:</a:t>
            </a:r>
          </a:p>
          <a:p>
            <a:r>
              <a:rPr lang="en-US" sz="2000" dirty="0" smtClean="0"/>
              <a:t>Mills: differentiated by distance to tract, efficiency, specialization </a:t>
            </a:r>
          </a:p>
          <a:p>
            <a:r>
              <a:rPr lang="en-US" sz="2000" dirty="0" smtClean="0"/>
              <a:t>Loggers: subcontract with mills; akin to a competitive fringe</a:t>
            </a:r>
          </a:p>
          <a:p>
            <a:pPr marL="0" indent="0">
              <a:buNone/>
            </a:pPr>
            <a:r>
              <a:rPr lang="en-US" sz="2000" dirty="0" smtClean="0"/>
              <a:t>Concerns about collusion (Baldwin, Marshall &amp; Richard, JPE 1997)</a:t>
            </a:r>
          </a:p>
        </p:txBody>
      </p:sp>
      <p:sp>
        <p:nvSpPr>
          <p:cNvPr id="4" name="Slide Number Placeholder 3"/>
          <p:cNvSpPr>
            <a:spLocks noGrp="1"/>
          </p:cNvSpPr>
          <p:nvPr>
            <p:ph type="sldNum" sz="quarter" idx="12"/>
          </p:nvPr>
        </p:nvSpPr>
        <p:spPr/>
        <p:txBody>
          <a:bodyPr/>
          <a:lstStyle/>
          <a:p>
            <a:fld id="{386FEBFF-93DC-4DCC-BB82-F0B13A0EB64F}" type="slidenum">
              <a:rPr lang="en-GB" smtClean="0"/>
              <a:pPr/>
              <a:t>41</a:t>
            </a:fld>
            <a:endParaRPr lang="en-GB"/>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27628735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Seller Objectives</a:t>
            </a:r>
          </a:p>
        </p:txBody>
      </p:sp>
      <p:sp>
        <p:nvSpPr>
          <p:cNvPr id="34820" name="Rectangle 3"/>
          <p:cNvSpPr>
            <a:spLocks noGrp="1" noChangeArrowheads="1"/>
          </p:cNvSpPr>
          <p:nvPr>
            <p:ph type="body" idx="1"/>
          </p:nvPr>
        </p:nvSpPr>
        <p:spPr>
          <a:xfrm>
            <a:off x="457200" y="1412776"/>
            <a:ext cx="8229600" cy="4713387"/>
          </a:xfrm>
        </p:spPr>
        <p:txBody>
          <a:bodyPr/>
          <a:lstStyle/>
          <a:p>
            <a:pPr marL="0" indent="0">
              <a:lnSpc>
                <a:spcPct val="80000"/>
              </a:lnSpc>
              <a:buNone/>
            </a:pPr>
            <a:r>
              <a:rPr lang="en-US" sz="2000" dirty="0" smtClean="0"/>
              <a:t>Similar objectives:</a:t>
            </a:r>
          </a:p>
          <a:p>
            <a:pPr marL="457200" indent="-457200">
              <a:lnSpc>
                <a:spcPct val="80000"/>
              </a:lnSpc>
              <a:buAutoNum type="arabicPeriod"/>
            </a:pPr>
            <a:r>
              <a:rPr lang="en-US" sz="2000" dirty="0" smtClean="0"/>
              <a:t>Facilitate exploration and development</a:t>
            </a:r>
          </a:p>
          <a:p>
            <a:pPr marL="457200" indent="-457200">
              <a:lnSpc>
                <a:spcPct val="80000"/>
              </a:lnSpc>
              <a:buAutoNum type="arabicPeriod"/>
            </a:pPr>
            <a:r>
              <a:rPr lang="en-US" sz="2000" dirty="0" smtClean="0"/>
              <a:t>Government revenue </a:t>
            </a:r>
            <a:r>
              <a:rPr lang="en-US" sz="2000" dirty="0"/>
              <a:t>(“fair return</a:t>
            </a:r>
            <a:r>
              <a:rPr lang="en-US" sz="2000" dirty="0" smtClean="0"/>
              <a:t>”)</a:t>
            </a:r>
          </a:p>
          <a:p>
            <a:pPr marL="457200" indent="-457200">
              <a:lnSpc>
                <a:spcPct val="80000"/>
              </a:lnSpc>
              <a:buAutoNum type="arabicPeriod"/>
            </a:pPr>
            <a:r>
              <a:rPr lang="en-US" sz="2000" dirty="0" smtClean="0"/>
              <a:t>Protect environment</a:t>
            </a:r>
          </a:p>
          <a:p>
            <a:pPr marL="0" indent="0">
              <a:lnSpc>
                <a:spcPct val="80000"/>
              </a:lnSpc>
              <a:buNone/>
            </a:pPr>
            <a:endParaRPr lang="en-US" sz="2000" dirty="0" smtClean="0"/>
          </a:p>
          <a:p>
            <a:pPr marL="0" indent="0">
              <a:lnSpc>
                <a:spcPct val="80000"/>
              </a:lnSpc>
              <a:buNone/>
            </a:pPr>
            <a:r>
              <a:rPr lang="en-US" sz="2000" dirty="0" smtClean="0"/>
              <a:t>These three objectives necessarily conflict to some degree</a:t>
            </a:r>
          </a:p>
          <a:p>
            <a:pPr marL="457200" indent="-457200">
              <a:lnSpc>
                <a:spcPct val="80000"/>
              </a:lnSpc>
            </a:pPr>
            <a:r>
              <a:rPr lang="en-US" sz="2000" dirty="0" smtClean="0"/>
              <a:t>Stringent environmental standards reduce firms’ profits, and hence government revenues and the amount of development</a:t>
            </a:r>
          </a:p>
          <a:p>
            <a:pPr marL="457200" indent="-457200">
              <a:lnSpc>
                <a:spcPct val="80000"/>
              </a:lnSpc>
            </a:pPr>
            <a:r>
              <a:rPr lang="en-US" sz="2000" dirty="0" smtClean="0"/>
              <a:t>Design changes that capture a larger share reduce the incentives to explore and develop.</a:t>
            </a:r>
          </a:p>
          <a:p>
            <a:pPr marL="0" indent="0">
              <a:lnSpc>
                <a:spcPct val="80000"/>
              </a:lnSpc>
              <a:buNone/>
            </a:pPr>
            <a:endParaRPr lang="en-US" sz="2000" dirty="0"/>
          </a:p>
          <a:p>
            <a:pPr marL="274320" indent="-457200">
              <a:lnSpc>
                <a:spcPct val="80000"/>
              </a:lnSpc>
              <a:buNone/>
            </a:pPr>
            <a:r>
              <a:rPr lang="en-US" sz="2000" dirty="0" smtClean="0"/>
              <a:t>There may be a conflict between revenues and efficiency if there are potential market power concerns.</a:t>
            </a:r>
          </a:p>
          <a:p>
            <a:pPr marL="274320" indent="-457200">
              <a:lnSpc>
                <a:spcPct val="80000"/>
              </a:lnSpc>
              <a:buNone/>
            </a:pPr>
            <a:r>
              <a:rPr lang="en-US" sz="2000" dirty="0" smtClean="0"/>
              <a:t>E.g., maximize revenues by limiting ex post competition.</a:t>
            </a:r>
          </a:p>
          <a:p>
            <a:pPr marL="274320" indent="-457200">
              <a:lnSpc>
                <a:spcPct val="80000"/>
              </a:lnSpc>
              <a:buNone/>
            </a:pPr>
            <a:r>
              <a:rPr lang="en-US" sz="2000" dirty="0" smtClean="0"/>
              <a:t>In these two applications, monopolization less of a concern – small share of relevant market supply.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42</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5232228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Design</a:t>
            </a:r>
          </a:p>
        </p:txBody>
      </p:sp>
      <p:sp>
        <p:nvSpPr>
          <p:cNvPr id="34820" name="Rectangle 3"/>
          <p:cNvSpPr>
            <a:spLocks noGrp="1" noChangeArrowheads="1"/>
          </p:cNvSpPr>
          <p:nvPr>
            <p:ph type="body" idx="1"/>
          </p:nvPr>
        </p:nvSpPr>
        <p:spPr>
          <a:xfrm>
            <a:off x="457200" y="1340768"/>
            <a:ext cx="8229600" cy="4785395"/>
          </a:xfrm>
        </p:spPr>
        <p:txBody>
          <a:bodyPr/>
          <a:lstStyle/>
          <a:p>
            <a:pPr marL="0" indent="0">
              <a:lnSpc>
                <a:spcPct val="80000"/>
              </a:lnSpc>
              <a:buNone/>
            </a:pPr>
            <a:r>
              <a:rPr lang="en-US" sz="2000" dirty="0" smtClean="0"/>
              <a:t>The product for sale in both applications is a leasing contract.</a:t>
            </a:r>
          </a:p>
          <a:p>
            <a:pPr marL="0" indent="0">
              <a:lnSpc>
                <a:spcPct val="80000"/>
              </a:lnSpc>
              <a:buNone/>
            </a:pPr>
            <a:endParaRPr lang="en-US" sz="2000" dirty="0" smtClean="0"/>
          </a:p>
          <a:p>
            <a:pPr marL="0" indent="0">
              <a:lnSpc>
                <a:spcPct val="80000"/>
              </a:lnSpc>
              <a:buNone/>
            </a:pPr>
            <a:r>
              <a:rPr lang="en-US" sz="2000" dirty="0" smtClean="0"/>
              <a:t>Design issues:</a:t>
            </a:r>
          </a:p>
          <a:p>
            <a:pPr>
              <a:lnSpc>
                <a:spcPct val="80000"/>
              </a:lnSpc>
            </a:pPr>
            <a:r>
              <a:rPr lang="en-US" sz="2000" dirty="0" smtClean="0"/>
              <a:t>Lease rights</a:t>
            </a:r>
          </a:p>
          <a:p>
            <a:pPr>
              <a:lnSpc>
                <a:spcPct val="80000"/>
              </a:lnSpc>
            </a:pPr>
            <a:r>
              <a:rPr lang="en-US" sz="2000" dirty="0" smtClean="0"/>
              <a:t>Lease size</a:t>
            </a:r>
          </a:p>
          <a:p>
            <a:pPr>
              <a:lnSpc>
                <a:spcPct val="80000"/>
              </a:lnSpc>
            </a:pPr>
            <a:r>
              <a:rPr lang="en-US" sz="2000" dirty="0" smtClean="0"/>
              <a:t>Lease tenure</a:t>
            </a:r>
          </a:p>
          <a:p>
            <a:pPr>
              <a:lnSpc>
                <a:spcPct val="80000"/>
              </a:lnSpc>
            </a:pPr>
            <a:r>
              <a:rPr lang="en-US" sz="2000" dirty="0" smtClean="0"/>
              <a:t>Lease payments</a:t>
            </a:r>
          </a:p>
          <a:p>
            <a:pPr marL="274320" indent="-457200">
              <a:lnSpc>
                <a:spcPct val="80000"/>
              </a:lnSpc>
              <a:buNone/>
            </a:pPr>
            <a:endParaRPr lang="en-US" sz="2000" dirty="0" smtClean="0"/>
          </a:p>
          <a:p>
            <a:pPr marL="274320" indent="-457200">
              <a:lnSpc>
                <a:spcPct val="80000"/>
              </a:lnSpc>
              <a:buNone/>
            </a:pPr>
            <a:r>
              <a:rPr lang="en-US" sz="2000" dirty="0" smtClean="0"/>
              <a:t>Main theme: The lease should be designed to enhance efficiency in information acquisition and ex post development.</a:t>
            </a:r>
          </a:p>
          <a:p>
            <a:pPr marL="274320" indent="-457200">
              <a:lnSpc>
                <a:spcPct val="80000"/>
              </a:lnSpc>
              <a:buNone/>
            </a:pPr>
            <a:r>
              <a:rPr lang="en-US" sz="2000" dirty="0" smtClean="0"/>
              <a:t>More efficient development enhances lease value, hence bidder’s willingness to pay and the incentives for ex ante information gathering, and hence seller revenues.</a:t>
            </a:r>
          </a:p>
          <a:p>
            <a:pPr marL="274320" indent="-457200">
              <a:lnSpc>
                <a:spcPct val="80000"/>
              </a:lnSpc>
              <a:buNone/>
            </a:pPr>
            <a:r>
              <a:rPr lang="en-US" sz="2000" dirty="0" smtClean="0"/>
              <a:t>In contrast to auction design, there is not necessarily a conflict between efficiency and seller revenues in lease design.</a:t>
            </a:r>
          </a:p>
        </p:txBody>
      </p:sp>
      <p:sp>
        <p:nvSpPr>
          <p:cNvPr id="2" name="Slide Number Placeholder 1"/>
          <p:cNvSpPr>
            <a:spLocks noGrp="1"/>
          </p:cNvSpPr>
          <p:nvPr>
            <p:ph type="sldNum" sz="quarter" idx="12"/>
          </p:nvPr>
        </p:nvSpPr>
        <p:spPr/>
        <p:txBody>
          <a:bodyPr/>
          <a:lstStyle/>
          <a:p>
            <a:fld id="{386FEBFF-93DC-4DCC-BB82-F0B13A0EB64F}" type="slidenum">
              <a:rPr lang="en-GB" smtClean="0"/>
              <a:pPr/>
              <a:t>43</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57294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Rights</a:t>
            </a:r>
          </a:p>
        </p:txBody>
      </p:sp>
      <p:sp>
        <p:nvSpPr>
          <p:cNvPr id="34820" name="Rectangle 3"/>
          <p:cNvSpPr>
            <a:spLocks noGrp="1" noChangeArrowheads="1"/>
          </p:cNvSpPr>
          <p:nvPr>
            <p:ph type="body" idx="1"/>
          </p:nvPr>
        </p:nvSpPr>
        <p:spPr>
          <a:xfrm>
            <a:off x="457200" y="1124744"/>
            <a:ext cx="8229600" cy="5001419"/>
          </a:xfrm>
        </p:spPr>
        <p:txBody>
          <a:bodyPr/>
          <a:lstStyle/>
          <a:p>
            <a:pPr marL="0" indent="0">
              <a:lnSpc>
                <a:spcPct val="80000"/>
              </a:lnSpc>
              <a:buNone/>
            </a:pPr>
            <a:r>
              <a:rPr lang="en-US" sz="2000" dirty="0" smtClean="0"/>
              <a:t>OCS lease is an option contract.</a:t>
            </a:r>
          </a:p>
          <a:p>
            <a:pPr marL="0" indent="0">
              <a:lnSpc>
                <a:spcPct val="80000"/>
              </a:lnSpc>
              <a:buNone/>
            </a:pPr>
            <a:r>
              <a:rPr lang="en-US" sz="2000" dirty="0" smtClean="0"/>
              <a:t>Lease </a:t>
            </a:r>
            <a:r>
              <a:rPr lang="en-US" sz="2000" dirty="0"/>
              <a:t>confers the right, but not the obligation, to explore and develop.</a:t>
            </a:r>
          </a:p>
          <a:p>
            <a:pPr marL="274320" indent="-457200">
              <a:lnSpc>
                <a:spcPct val="80000"/>
              </a:lnSpc>
              <a:buNone/>
            </a:pPr>
            <a:r>
              <a:rPr lang="en-US" sz="2000" dirty="0" smtClean="0"/>
              <a:t>If exploratory drilling is successful, then the lease holder also has the right to develop and extract the oil &amp; gas (as long as the lease is productive).</a:t>
            </a:r>
          </a:p>
          <a:p>
            <a:pPr marL="274320" indent="-457200">
              <a:lnSpc>
                <a:spcPct val="80000"/>
              </a:lnSpc>
              <a:buNone/>
            </a:pPr>
            <a:r>
              <a:rPr lang="en-US" sz="2000" dirty="0" smtClean="0"/>
              <a:t>Under option contracts, many leases are not drilled.</a:t>
            </a:r>
          </a:p>
          <a:p>
            <a:pPr marL="274320" indent="-457200">
              <a:lnSpc>
                <a:spcPct val="80000"/>
              </a:lnSpc>
              <a:buNone/>
            </a:pPr>
            <a:r>
              <a:rPr lang="en-US" sz="2000" dirty="0" smtClean="0"/>
              <a:t>In some cases, drill only if nearby tracts are productive or prices increase.</a:t>
            </a:r>
          </a:p>
          <a:p>
            <a:pPr marL="274320" indent="-457200">
              <a:lnSpc>
                <a:spcPct val="80000"/>
              </a:lnSpc>
              <a:buNone/>
            </a:pPr>
            <a:r>
              <a:rPr lang="en-US" sz="2000" dirty="0" smtClean="0"/>
              <a:t>Congress has expressed concern over low drill rates (“speculative” buying, “hoarding”), argued for stricter work requirements.</a:t>
            </a:r>
          </a:p>
          <a:p>
            <a:pPr marL="274320" indent="-457200">
              <a:lnSpc>
                <a:spcPct val="80000"/>
              </a:lnSpc>
              <a:buNone/>
            </a:pPr>
            <a:r>
              <a:rPr lang="en-US" sz="2000" dirty="0" smtClean="0"/>
              <a:t>But this argument ignores the value of the option not to drill. </a:t>
            </a:r>
          </a:p>
          <a:p>
            <a:pPr marL="274320" indent="-457200">
              <a:lnSpc>
                <a:spcPct val="80000"/>
              </a:lnSpc>
              <a:buNone/>
            </a:pPr>
            <a:r>
              <a:rPr lang="en-US" sz="2000" dirty="0" smtClean="0"/>
              <a:t>If lease holders were required to drill, the value of leases is lower.</a:t>
            </a:r>
          </a:p>
          <a:p>
            <a:pPr marL="274320" indent="-457200">
              <a:lnSpc>
                <a:spcPct val="80000"/>
              </a:lnSpc>
              <a:buNone/>
            </a:pPr>
            <a:r>
              <a:rPr lang="en-US" sz="2000" dirty="0" smtClean="0"/>
              <a:t>Lease holder must drill if receive bad news (dry holes on neighboring tracts, falling prices).</a:t>
            </a:r>
          </a:p>
          <a:p>
            <a:pPr marL="274320" indent="-457200">
              <a:lnSpc>
                <a:spcPct val="80000"/>
              </a:lnSpc>
              <a:buNone/>
            </a:pPr>
            <a:r>
              <a:rPr lang="en-US" sz="2000" dirty="0" smtClean="0"/>
              <a:t>Bid levels are then lower, and firms bid for fewer tracts, lowering development rates and auction revenues.</a:t>
            </a:r>
          </a:p>
          <a:p>
            <a:pPr marL="274320" indent="-457200">
              <a:lnSpc>
                <a:spcPct val="80000"/>
              </a:lnSpc>
              <a:buNone/>
            </a:pPr>
            <a:r>
              <a:rPr lang="en-US" sz="2000" dirty="0" smtClean="0"/>
              <a:t>Timber: </a:t>
            </a:r>
            <a:r>
              <a:rPr lang="en-US" sz="2000" dirty="0"/>
              <a:t>Lease holder has the obligation to </a:t>
            </a:r>
            <a:r>
              <a:rPr lang="en-US" sz="2000" dirty="0" smtClean="0"/>
              <a:t>harvest</a:t>
            </a:r>
            <a:r>
              <a:rPr lang="en-US" sz="2000" dirty="0"/>
              <a:t>.</a:t>
            </a:r>
          </a:p>
          <a:p>
            <a:pPr marL="274320" indent="-457200">
              <a:lnSpc>
                <a:spcPct val="80000"/>
              </a:lnSpc>
              <a:buNone/>
            </a:pPr>
            <a:r>
              <a:rPr lang="en-US" sz="2000" dirty="0" smtClean="0"/>
              <a:t>Less of an information externality, option not to cut is less valuable. </a:t>
            </a:r>
          </a:p>
          <a:p>
            <a:pPr marL="274320" indent="-457200">
              <a:lnSpc>
                <a:spcPct val="80000"/>
              </a:lnSpc>
              <a:buNone/>
            </a:pPr>
            <a:r>
              <a:rPr lang="en-US" sz="2000" dirty="0" smtClean="0"/>
              <a:t>Smaller impact from requiring lease holder to cut.</a:t>
            </a:r>
          </a:p>
        </p:txBody>
      </p:sp>
      <p:sp>
        <p:nvSpPr>
          <p:cNvPr id="2" name="Slide Number Placeholder 1"/>
          <p:cNvSpPr>
            <a:spLocks noGrp="1"/>
          </p:cNvSpPr>
          <p:nvPr>
            <p:ph type="sldNum" sz="quarter" idx="12"/>
          </p:nvPr>
        </p:nvSpPr>
        <p:spPr/>
        <p:txBody>
          <a:bodyPr/>
          <a:lstStyle/>
          <a:p>
            <a:fld id="{386FEBFF-93DC-4DCC-BB82-F0B13A0EB64F}" type="slidenum">
              <a:rPr lang="en-GB" smtClean="0"/>
              <a:pPr/>
              <a:t>44</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7037206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Size</a:t>
            </a:r>
          </a:p>
        </p:txBody>
      </p:sp>
      <p:sp>
        <p:nvSpPr>
          <p:cNvPr id="34820" name="Rectangle 3"/>
          <p:cNvSpPr>
            <a:spLocks noGrp="1" noChangeArrowheads="1"/>
          </p:cNvSpPr>
          <p:nvPr>
            <p:ph type="body" idx="1"/>
          </p:nvPr>
        </p:nvSpPr>
        <p:spPr>
          <a:xfrm>
            <a:off x="457200" y="1340768"/>
            <a:ext cx="8229600" cy="4785395"/>
          </a:xfrm>
        </p:spPr>
        <p:txBody>
          <a:bodyPr/>
          <a:lstStyle/>
          <a:p>
            <a:pPr marL="0" indent="0">
              <a:lnSpc>
                <a:spcPct val="80000"/>
              </a:lnSpc>
              <a:buNone/>
            </a:pPr>
            <a:r>
              <a:rPr lang="en-US" sz="2000" dirty="0" smtClean="0"/>
              <a:t>OCS lease pertains to a tract, approximately 9 square miles.</a:t>
            </a:r>
          </a:p>
          <a:p>
            <a:pPr marL="0" indent="0">
              <a:lnSpc>
                <a:spcPct val="80000"/>
              </a:lnSpc>
              <a:buNone/>
            </a:pPr>
            <a:r>
              <a:rPr lang="en-US" sz="2000" dirty="0" smtClean="0"/>
              <a:t>Too small to internalize information externalities from exploratory drilling.</a:t>
            </a:r>
          </a:p>
          <a:p>
            <a:pPr marL="274320" indent="-457200">
              <a:lnSpc>
                <a:spcPct val="80000"/>
              </a:lnSpc>
              <a:buNone/>
            </a:pPr>
            <a:r>
              <a:rPr lang="en-US" sz="2000" dirty="0" smtClean="0"/>
              <a:t>If </a:t>
            </a:r>
            <a:r>
              <a:rPr lang="en-US" sz="2000" dirty="0"/>
              <a:t>adjacent tracts have multiple </a:t>
            </a:r>
            <a:r>
              <a:rPr lang="en-US" sz="2000" dirty="0" smtClean="0"/>
              <a:t>owners, private information inhibits efficient exploration plans.</a:t>
            </a:r>
          </a:p>
          <a:p>
            <a:pPr marL="0" indent="0">
              <a:lnSpc>
                <a:spcPct val="80000"/>
              </a:lnSpc>
              <a:buNone/>
            </a:pPr>
            <a:r>
              <a:rPr lang="en-US" sz="2000" dirty="0" smtClean="0"/>
              <a:t>One solution would be to define leases on bundles of tracts.</a:t>
            </a:r>
          </a:p>
          <a:p>
            <a:pPr marL="0" indent="0">
              <a:lnSpc>
                <a:spcPct val="80000"/>
              </a:lnSpc>
              <a:buNone/>
            </a:pPr>
            <a:r>
              <a:rPr lang="en-US" sz="2000" dirty="0" smtClean="0"/>
              <a:t>Problems with bundling:</a:t>
            </a:r>
          </a:p>
          <a:p>
            <a:pPr>
              <a:lnSpc>
                <a:spcPct val="80000"/>
              </a:lnSpc>
            </a:pPr>
            <a:r>
              <a:rPr lang="en-US" sz="2000" dirty="0" smtClean="0"/>
              <a:t>Efficient combinations are not obvious ex ante</a:t>
            </a:r>
          </a:p>
          <a:p>
            <a:pPr>
              <a:lnSpc>
                <a:spcPct val="80000"/>
              </a:lnSpc>
            </a:pPr>
            <a:r>
              <a:rPr lang="en-US" sz="2000" dirty="0" smtClean="0"/>
              <a:t>Bidding may be less competitive, if capital requirements limit entry </a:t>
            </a:r>
          </a:p>
          <a:p>
            <a:pPr marL="274320" indent="-457200">
              <a:lnSpc>
                <a:spcPct val="80000"/>
              </a:lnSpc>
              <a:buNone/>
            </a:pPr>
            <a:r>
              <a:rPr lang="en-US" sz="2000" dirty="0" smtClean="0"/>
              <a:t>The latter concern played a role in lease size choice, and the decision to allow joint bids.</a:t>
            </a:r>
          </a:p>
          <a:p>
            <a:pPr marL="274320" indent="-457200">
              <a:lnSpc>
                <a:spcPct val="80000"/>
              </a:lnSpc>
              <a:buNone/>
            </a:pPr>
            <a:endParaRPr lang="en-US" sz="2000" dirty="0"/>
          </a:p>
          <a:p>
            <a:pPr marL="274320" indent="-457200">
              <a:lnSpc>
                <a:spcPct val="80000"/>
              </a:lnSpc>
              <a:buNone/>
            </a:pPr>
            <a:r>
              <a:rPr lang="en-US" sz="2000" dirty="0" smtClean="0"/>
              <a:t>Timber leases also pertain to tracts.</a:t>
            </a:r>
          </a:p>
          <a:p>
            <a:pPr marL="274320" indent="-457200">
              <a:lnSpc>
                <a:spcPct val="80000"/>
              </a:lnSpc>
              <a:buNone/>
            </a:pPr>
            <a:r>
              <a:rPr lang="en-US" sz="2000" dirty="0" smtClean="0"/>
              <a:t>Might be economies of scope with respect to packages of leases associated with road building, but government subsidizes road building costs.</a:t>
            </a:r>
          </a:p>
          <a:p>
            <a:pPr marL="274320" indent="-457200">
              <a:lnSpc>
                <a:spcPct val="80000"/>
              </a:lnSpc>
              <a:buNone/>
            </a:pPr>
            <a:r>
              <a:rPr lang="en-US" sz="2000" dirty="0" smtClean="0"/>
              <a:t>Main issue is whether tracts are of efficient size, in terms of economies of scale of harvesting. </a:t>
            </a:r>
          </a:p>
          <a:p>
            <a:pPr marL="0" indent="0">
              <a:lnSpc>
                <a:spcPct val="80000"/>
              </a:lnSpc>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45</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3444882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Tenure</a:t>
            </a:r>
          </a:p>
        </p:txBody>
      </p:sp>
      <p:sp>
        <p:nvSpPr>
          <p:cNvPr id="34820" name="Rectangle 3"/>
          <p:cNvSpPr>
            <a:spLocks noGrp="1" noChangeArrowheads="1"/>
          </p:cNvSpPr>
          <p:nvPr>
            <p:ph type="body" idx="1"/>
          </p:nvPr>
        </p:nvSpPr>
        <p:spPr>
          <a:xfrm>
            <a:off x="457200" y="1052736"/>
            <a:ext cx="8229600" cy="5073427"/>
          </a:xfrm>
        </p:spPr>
        <p:txBody>
          <a:bodyPr/>
          <a:lstStyle/>
          <a:p>
            <a:pPr marL="0" indent="0">
              <a:lnSpc>
                <a:spcPct val="80000"/>
              </a:lnSpc>
              <a:buNone/>
            </a:pPr>
            <a:r>
              <a:rPr lang="en-US" sz="2000" dirty="0" smtClean="0"/>
              <a:t>OCS lease tenure depends on water depth:</a:t>
            </a:r>
          </a:p>
          <a:p>
            <a:pPr marL="400050" lvl="1" indent="0">
              <a:lnSpc>
                <a:spcPct val="80000"/>
              </a:lnSpc>
              <a:buNone/>
            </a:pPr>
            <a:r>
              <a:rPr lang="en-US" sz="1600" dirty="0" smtClean="0"/>
              <a:t>5 years if &lt; 400 meters, 8 years between 400 and 800, 10 years if &gt; 800 meters</a:t>
            </a:r>
          </a:p>
          <a:p>
            <a:pPr marL="274320" indent="-457200">
              <a:lnSpc>
                <a:spcPct val="80000"/>
              </a:lnSpc>
              <a:buNone/>
            </a:pPr>
            <a:r>
              <a:rPr lang="en-US" sz="2000" dirty="0" smtClean="0"/>
              <a:t>Tenure is more than sufficient to drill wells. </a:t>
            </a:r>
          </a:p>
          <a:p>
            <a:pPr marL="274320" indent="-457200">
              <a:lnSpc>
                <a:spcPct val="80000"/>
              </a:lnSpc>
              <a:buNone/>
            </a:pPr>
            <a:r>
              <a:rPr lang="en-US" sz="2000" dirty="0"/>
              <a:t>	</a:t>
            </a:r>
            <a:r>
              <a:rPr lang="en-US" sz="2000" dirty="0" smtClean="0"/>
              <a:t>Many tracts are drilled in the first year of the lease. </a:t>
            </a:r>
          </a:p>
          <a:p>
            <a:pPr marL="274320" indent="-457200">
              <a:lnSpc>
                <a:spcPct val="80000"/>
              </a:lnSpc>
              <a:buNone/>
            </a:pPr>
            <a:r>
              <a:rPr lang="en-US" sz="2000" dirty="0" smtClean="0"/>
              <a:t>What is the optimal tenure?</a:t>
            </a:r>
          </a:p>
          <a:p>
            <a:pPr marL="274320" indent="-457200">
              <a:lnSpc>
                <a:spcPct val="80000"/>
              </a:lnSpc>
              <a:buNone/>
            </a:pPr>
            <a:r>
              <a:rPr lang="en-US" sz="2000" dirty="0" smtClean="0"/>
              <a:t>Shorter tenure makes it more difficult to explore adjacent tracts sequentially when there are information externalities. </a:t>
            </a:r>
          </a:p>
          <a:p>
            <a:pPr marL="274320" indent="-457200">
              <a:lnSpc>
                <a:spcPct val="80000"/>
              </a:lnSpc>
              <a:buNone/>
            </a:pPr>
            <a:r>
              <a:rPr lang="en-US" sz="2000" dirty="0" smtClean="0"/>
              <a:t>Longer tenure may lead to inefficient strategic delay.</a:t>
            </a:r>
          </a:p>
          <a:p>
            <a:pPr marL="274320" indent="-457200">
              <a:lnSpc>
                <a:spcPct val="80000"/>
              </a:lnSpc>
              <a:buNone/>
            </a:pPr>
            <a:r>
              <a:rPr lang="en-US" sz="2000" dirty="0" smtClean="0"/>
              <a:t>Symmetric BNE implies lease holders have highest valuations at sale date. </a:t>
            </a:r>
          </a:p>
          <a:p>
            <a:pPr marL="274320" indent="-457200">
              <a:lnSpc>
                <a:spcPct val="80000"/>
              </a:lnSpc>
              <a:buNone/>
            </a:pPr>
            <a:r>
              <a:rPr lang="en-US" sz="2000" dirty="0" smtClean="0"/>
              <a:t>But information arrives afterwards, and it may be efficient to transfer ownership.</a:t>
            </a:r>
          </a:p>
          <a:p>
            <a:pPr marL="274320" indent="-457200">
              <a:lnSpc>
                <a:spcPct val="80000"/>
              </a:lnSpc>
              <a:buNone/>
            </a:pPr>
            <a:r>
              <a:rPr lang="en-US" sz="2000" dirty="0" smtClean="0"/>
              <a:t>Resale market suffers from adverse selection, due to private information.</a:t>
            </a:r>
          </a:p>
          <a:p>
            <a:pPr marL="274320" indent="-457200">
              <a:lnSpc>
                <a:spcPct val="80000"/>
              </a:lnSpc>
              <a:buNone/>
            </a:pPr>
            <a:r>
              <a:rPr lang="en-US" sz="2000" dirty="0" smtClean="0"/>
              <a:t>Potential buyers then wait for lease to expire and the tract to be re-auctioned.</a:t>
            </a:r>
          </a:p>
          <a:p>
            <a:pPr marL="274320" indent="-457200">
              <a:lnSpc>
                <a:spcPct val="80000"/>
              </a:lnSpc>
              <a:buNone/>
            </a:pPr>
            <a:r>
              <a:rPr lang="en-US" sz="2000" dirty="0" smtClean="0"/>
              <a:t>Argues for limited lease terms, but not too short.</a:t>
            </a:r>
          </a:p>
          <a:p>
            <a:pPr marL="274320" indent="-457200">
              <a:lnSpc>
                <a:spcPct val="80000"/>
              </a:lnSpc>
              <a:buNone/>
            </a:pPr>
            <a:r>
              <a:rPr lang="en-US" sz="2000" dirty="0" smtClean="0"/>
              <a:t>Timber lease tenure is shorter, typically 1 to 5 years.</a:t>
            </a:r>
            <a:endParaRPr lang="en-US" sz="2000" dirty="0"/>
          </a:p>
          <a:p>
            <a:pPr marL="274320" indent="-457200">
              <a:lnSpc>
                <a:spcPct val="80000"/>
              </a:lnSpc>
              <a:buNone/>
            </a:pPr>
            <a:r>
              <a:rPr lang="en-US" sz="2000" dirty="0" smtClean="0"/>
              <a:t>Incentive to harvest when prices high; option value from waiting. </a:t>
            </a:r>
          </a:p>
          <a:p>
            <a:pPr marL="274320" indent="-457200">
              <a:lnSpc>
                <a:spcPct val="80000"/>
              </a:lnSpc>
              <a:buNone/>
            </a:pPr>
            <a:r>
              <a:rPr lang="en-US" sz="2000" dirty="0" smtClean="0"/>
              <a:t>Short lease term for expeditious development conflicts with revenue goals.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46</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6938160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Payments: Oil &amp; Gas</a:t>
            </a:r>
          </a:p>
        </p:txBody>
      </p:sp>
      <p:sp>
        <p:nvSpPr>
          <p:cNvPr id="34820" name="Rectangle 3"/>
          <p:cNvSpPr>
            <a:spLocks noGrp="1" noChangeArrowheads="1"/>
          </p:cNvSpPr>
          <p:nvPr>
            <p:ph type="body" idx="1"/>
          </p:nvPr>
        </p:nvSpPr>
        <p:spPr>
          <a:xfrm>
            <a:off x="457200" y="1484784"/>
            <a:ext cx="8229600" cy="4641379"/>
          </a:xfrm>
        </p:spPr>
        <p:txBody>
          <a:bodyPr/>
          <a:lstStyle/>
          <a:p>
            <a:pPr marL="0" indent="0">
              <a:lnSpc>
                <a:spcPct val="80000"/>
              </a:lnSpc>
              <a:buNone/>
            </a:pPr>
            <a:r>
              <a:rPr lang="en-US" sz="2000" dirty="0" smtClean="0"/>
              <a:t>OCS leaseholder makes three kinds of payments:</a:t>
            </a:r>
          </a:p>
          <a:p>
            <a:pPr>
              <a:lnSpc>
                <a:spcPct val="80000"/>
              </a:lnSpc>
            </a:pPr>
            <a:r>
              <a:rPr lang="en-US" sz="2000" dirty="0" smtClean="0"/>
              <a:t>Bonus bid, payable at time of sale</a:t>
            </a:r>
          </a:p>
          <a:p>
            <a:pPr>
              <a:lnSpc>
                <a:spcPct val="80000"/>
              </a:lnSpc>
            </a:pPr>
            <a:r>
              <a:rPr lang="en-US" sz="2000" dirty="0" smtClean="0"/>
              <a:t>Annual rental fees until lease expires or production begins  </a:t>
            </a:r>
          </a:p>
          <a:p>
            <a:pPr>
              <a:lnSpc>
                <a:spcPct val="80000"/>
              </a:lnSpc>
            </a:pPr>
            <a:r>
              <a:rPr lang="en-US" sz="2000" dirty="0" smtClean="0"/>
              <a:t>Royalty payments; fixed fraction of revenues from production</a:t>
            </a:r>
          </a:p>
          <a:p>
            <a:pPr marL="0" indent="0">
              <a:lnSpc>
                <a:spcPct val="80000"/>
              </a:lnSpc>
              <a:buNone/>
            </a:pPr>
            <a:r>
              <a:rPr lang="en-US" sz="2000" dirty="0" smtClean="0"/>
              <a:t>Bonuses depend on bidder’s </a:t>
            </a:r>
            <a:r>
              <a:rPr lang="en-US" sz="2000" i="1" dirty="0" smtClean="0"/>
              <a:t>ex ante</a:t>
            </a:r>
            <a:r>
              <a:rPr lang="en-US" sz="2000" dirty="0" smtClean="0"/>
              <a:t> value, royalties on </a:t>
            </a:r>
            <a:r>
              <a:rPr lang="en-US" sz="2000" i="1" dirty="0" smtClean="0"/>
              <a:t>ex post</a:t>
            </a:r>
            <a:r>
              <a:rPr lang="en-US" sz="2000" dirty="0" smtClean="0"/>
              <a:t> value.</a:t>
            </a:r>
          </a:p>
          <a:p>
            <a:pPr marL="0" indent="0">
              <a:lnSpc>
                <a:spcPct val="80000"/>
              </a:lnSpc>
              <a:buNone/>
            </a:pPr>
            <a:r>
              <a:rPr lang="en-US" sz="2000" dirty="0" smtClean="0"/>
              <a:t>Rentals were small until recently, now increase with age of lease.</a:t>
            </a:r>
          </a:p>
          <a:p>
            <a:pPr marL="0" indent="0">
              <a:lnSpc>
                <a:spcPct val="80000"/>
              </a:lnSpc>
              <a:buNone/>
            </a:pPr>
            <a:r>
              <a:rPr lang="en-US" sz="2000" dirty="0" smtClean="0"/>
              <a:t>Problem: high rental rates reduce option value, hence auction revenues.</a:t>
            </a:r>
          </a:p>
          <a:p>
            <a:pPr marL="274320" indent="-457200">
              <a:lnSpc>
                <a:spcPct val="80000"/>
              </a:lnSpc>
              <a:buNone/>
            </a:pPr>
            <a:r>
              <a:rPr lang="en-US" sz="2000" dirty="0" smtClean="0"/>
              <a:t>Since introduction of AWL, majority of auction revenues have been from royalty payments.</a:t>
            </a:r>
          </a:p>
          <a:p>
            <a:pPr marL="274320" indent="-457200">
              <a:lnSpc>
                <a:spcPct val="80000"/>
              </a:lnSpc>
              <a:buNone/>
            </a:pPr>
            <a:r>
              <a:rPr lang="en-US" sz="2000" dirty="0" smtClean="0"/>
              <a:t>Royalty rate has been 1/6, 1/8 in deep water. </a:t>
            </a:r>
          </a:p>
          <a:p>
            <a:pPr marL="274320" indent="-457200">
              <a:lnSpc>
                <a:spcPct val="80000"/>
              </a:lnSpc>
              <a:buNone/>
            </a:pPr>
            <a:r>
              <a:rPr lang="en-US" sz="2000" dirty="0" smtClean="0"/>
              <a:t>1995 DRRA exempted deep water tracts from royalties on initial production, in an attempt to encourage exploration.</a:t>
            </a:r>
          </a:p>
          <a:p>
            <a:pPr marL="274320" indent="-457200">
              <a:lnSpc>
                <a:spcPct val="80000"/>
              </a:lnSpc>
              <a:buNone/>
            </a:pPr>
            <a:r>
              <a:rPr lang="en-US" sz="2000" dirty="0" smtClean="0"/>
              <a:t>Recent increase in royalties on new leases. </a:t>
            </a:r>
          </a:p>
          <a:p>
            <a:pPr marL="0" indent="0">
              <a:lnSpc>
                <a:spcPct val="80000"/>
              </a:lnSpc>
              <a:buNone/>
            </a:pPr>
            <a:r>
              <a:rPr lang="en-US" sz="2000" dirty="0" smtClean="0"/>
              <a:t>What is the optimal royalty payment? Is it positive? </a:t>
            </a:r>
          </a:p>
          <a:p>
            <a:pPr marL="0" indent="0">
              <a:lnSpc>
                <a:spcPct val="80000"/>
              </a:lnSpc>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47</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2268751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Royalty Payments</a:t>
            </a:r>
          </a:p>
        </p:txBody>
      </p:sp>
      <p:sp>
        <p:nvSpPr>
          <p:cNvPr id="34820" name="Rectangle 3"/>
          <p:cNvSpPr>
            <a:spLocks noGrp="1" noChangeArrowheads="1"/>
          </p:cNvSpPr>
          <p:nvPr>
            <p:ph type="body" idx="1"/>
          </p:nvPr>
        </p:nvSpPr>
        <p:spPr>
          <a:xfrm>
            <a:off x="457200" y="1268760"/>
            <a:ext cx="8229600" cy="4857403"/>
          </a:xfrm>
        </p:spPr>
        <p:txBody>
          <a:bodyPr/>
          <a:lstStyle/>
          <a:p>
            <a:pPr marL="0" indent="0">
              <a:lnSpc>
                <a:spcPct val="80000"/>
              </a:lnSpc>
              <a:buNone/>
            </a:pPr>
            <a:r>
              <a:rPr lang="en-US" sz="2000" dirty="0"/>
              <a:t>Arguments for positive royalty: </a:t>
            </a:r>
            <a:endParaRPr lang="en-US" sz="2000" dirty="0" smtClean="0"/>
          </a:p>
          <a:p>
            <a:pPr>
              <a:lnSpc>
                <a:spcPct val="80000"/>
              </a:lnSpc>
            </a:pPr>
            <a:r>
              <a:rPr lang="en-US" sz="1600" dirty="0" smtClean="0"/>
              <a:t>Shares </a:t>
            </a:r>
            <a:r>
              <a:rPr lang="en-US" sz="1600" dirty="0"/>
              <a:t>risk if bidders are risk </a:t>
            </a:r>
            <a:r>
              <a:rPr lang="en-US" sz="1600" dirty="0" smtClean="0"/>
              <a:t>averse</a:t>
            </a:r>
          </a:p>
          <a:p>
            <a:pPr>
              <a:lnSpc>
                <a:spcPct val="80000"/>
              </a:lnSpc>
            </a:pPr>
            <a:r>
              <a:rPr lang="en-US" sz="1600" dirty="0" smtClean="0"/>
              <a:t>Reduces </a:t>
            </a:r>
            <a:r>
              <a:rPr lang="en-US" sz="1600" dirty="0"/>
              <a:t>asymmetries in common value auctions, intensifies </a:t>
            </a:r>
            <a:r>
              <a:rPr lang="en-US" sz="1600" dirty="0" smtClean="0"/>
              <a:t>bidding (Riley, RES 1988)</a:t>
            </a:r>
          </a:p>
          <a:p>
            <a:pPr>
              <a:lnSpc>
                <a:spcPct val="80000"/>
              </a:lnSpc>
            </a:pPr>
            <a:r>
              <a:rPr lang="en-US" sz="1600" dirty="0" smtClean="0"/>
              <a:t>Rent </a:t>
            </a:r>
            <a:r>
              <a:rPr lang="en-US" sz="1600" dirty="0"/>
              <a:t>extraction if </a:t>
            </a:r>
            <a:r>
              <a:rPr lang="en-US" sz="1600" dirty="0" smtClean="0"/>
              <a:t>too little </a:t>
            </a:r>
            <a:r>
              <a:rPr lang="en-US" sz="1600" dirty="0"/>
              <a:t>competition in </a:t>
            </a:r>
            <a:r>
              <a:rPr lang="en-US" sz="1600" dirty="0" smtClean="0"/>
              <a:t>auction</a:t>
            </a:r>
          </a:p>
          <a:p>
            <a:pPr>
              <a:lnSpc>
                <a:spcPct val="80000"/>
              </a:lnSpc>
              <a:spcAft>
                <a:spcPts val="600"/>
              </a:spcAft>
            </a:pPr>
            <a:r>
              <a:rPr lang="en-US" sz="1600" dirty="0" smtClean="0"/>
              <a:t>Original </a:t>
            </a:r>
            <a:r>
              <a:rPr lang="en-US" sz="1600" dirty="0"/>
              <a:t>motivation: </a:t>
            </a:r>
            <a:r>
              <a:rPr lang="en-US" sz="1600" dirty="0" smtClean="0"/>
              <a:t>Encourage </a:t>
            </a:r>
            <a:r>
              <a:rPr lang="en-US" sz="1600" dirty="0"/>
              <a:t>participation by financially constrained bidders </a:t>
            </a:r>
          </a:p>
          <a:p>
            <a:pPr marL="0" indent="0">
              <a:lnSpc>
                <a:spcPct val="80000"/>
              </a:lnSpc>
              <a:buNone/>
            </a:pPr>
            <a:r>
              <a:rPr lang="en-US" sz="2000" dirty="0" smtClean="0"/>
              <a:t>But positive royalty distorts the investment incentives of leaseholders.</a:t>
            </a:r>
          </a:p>
          <a:p>
            <a:pPr>
              <a:lnSpc>
                <a:spcPct val="80000"/>
              </a:lnSpc>
            </a:pPr>
            <a:r>
              <a:rPr lang="en-US" sz="1600" dirty="0" smtClean="0"/>
              <a:t>Drilling decisions based on profits net of royalties; marginal tracts not drilled</a:t>
            </a:r>
          </a:p>
          <a:p>
            <a:pPr>
              <a:lnSpc>
                <a:spcPct val="80000"/>
              </a:lnSpc>
              <a:spcAft>
                <a:spcPts val="600"/>
              </a:spcAft>
            </a:pPr>
            <a:r>
              <a:rPr lang="en-US" sz="1600" dirty="0" smtClean="0"/>
              <a:t>Leases abandoned too soon</a:t>
            </a:r>
          </a:p>
          <a:p>
            <a:pPr marL="0" indent="0">
              <a:lnSpc>
                <a:spcPct val="80000"/>
              </a:lnSpc>
              <a:buNone/>
            </a:pPr>
            <a:r>
              <a:rPr lang="en-US" sz="2000" dirty="0" smtClean="0"/>
              <a:t>How important is this concern?</a:t>
            </a:r>
            <a:endParaRPr lang="en-US" sz="2000" dirty="0"/>
          </a:p>
          <a:p>
            <a:pPr marL="0" indent="0">
              <a:lnSpc>
                <a:spcPct val="80000"/>
              </a:lnSpc>
              <a:buNone/>
            </a:pPr>
            <a:r>
              <a:rPr lang="en-US" sz="2000" dirty="0" smtClean="0"/>
              <a:t>DRRA provides some evidence. </a:t>
            </a:r>
          </a:p>
          <a:p>
            <a:pPr marL="0" indent="0">
              <a:lnSpc>
                <a:spcPct val="80000"/>
              </a:lnSpc>
              <a:buNone/>
            </a:pPr>
            <a:r>
              <a:rPr lang="en-US" sz="2000" dirty="0" smtClean="0"/>
              <a:t>Royalty exemption:</a:t>
            </a:r>
          </a:p>
          <a:p>
            <a:pPr>
              <a:lnSpc>
                <a:spcPct val="80000"/>
              </a:lnSpc>
            </a:pPr>
            <a:r>
              <a:rPr lang="en-US" sz="1600" dirty="0" smtClean="0"/>
              <a:t>17.5 MMBOE for </a:t>
            </a:r>
            <a:r>
              <a:rPr lang="en-US" sz="1600" dirty="0"/>
              <a:t>water depth of </a:t>
            </a:r>
            <a:r>
              <a:rPr lang="en-US" sz="1600" dirty="0" smtClean="0"/>
              <a:t>200-400 meters</a:t>
            </a:r>
          </a:p>
          <a:p>
            <a:pPr>
              <a:lnSpc>
                <a:spcPct val="80000"/>
              </a:lnSpc>
            </a:pPr>
            <a:r>
              <a:rPr lang="en-US" sz="1600" dirty="0" smtClean="0"/>
              <a:t>52.5 MMBOE for water </a:t>
            </a:r>
            <a:r>
              <a:rPr lang="en-US" sz="1600" dirty="0"/>
              <a:t>depth of </a:t>
            </a:r>
            <a:r>
              <a:rPr lang="en-US" sz="1600" dirty="0" smtClean="0"/>
              <a:t>400-800 meters</a:t>
            </a:r>
          </a:p>
          <a:p>
            <a:pPr>
              <a:lnSpc>
                <a:spcPct val="80000"/>
              </a:lnSpc>
              <a:spcAft>
                <a:spcPts val="600"/>
              </a:spcAft>
            </a:pPr>
            <a:r>
              <a:rPr lang="en-US" sz="1600" dirty="0" smtClean="0"/>
              <a:t>87.5 MMBOE for </a:t>
            </a:r>
            <a:r>
              <a:rPr lang="en-US" sz="1600" dirty="0"/>
              <a:t>water depth </a:t>
            </a:r>
            <a:r>
              <a:rPr lang="en-US" sz="1600" dirty="0" smtClean="0"/>
              <a:t>&gt; 800 meters</a:t>
            </a:r>
            <a:endParaRPr lang="en-US" sz="1600" dirty="0"/>
          </a:p>
          <a:p>
            <a:pPr marL="0" indent="0">
              <a:lnSpc>
                <a:spcPct val="80000"/>
              </a:lnSpc>
              <a:buNone/>
            </a:pPr>
            <a:r>
              <a:rPr lang="en-US" sz="2000" dirty="0" smtClean="0"/>
              <a:t>What is the evidence?</a:t>
            </a:r>
          </a:p>
        </p:txBody>
      </p:sp>
      <p:sp>
        <p:nvSpPr>
          <p:cNvPr id="2" name="Slide Number Placeholder 1"/>
          <p:cNvSpPr>
            <a:spLocks noGrp="1"/>
          </p:cNvSpPr>
          <p:nvPr>
            <p:ph type="sldNum" sz="quarter" idx="12"/>
          </p:nvPr>
        </p:nvSpPr>
        <p:spPr/>
        <p:txBody>
          <a:bodyPr/>
          <a:lstStyle/>
          <a:p>
            <a:fld id="{386FEBFF-93DC-4DCC-BB82-F0B13A0EB64F}" type="slidenum">
              <a:rPr lang="en-GB" smtClean="0"/>
              <a:pPr/>
              <a:t>48</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42488099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Effect of </a:t>
            </a:r>
            <a:r>
              <a:rPr lang="en-US" sz="3200" b="1" dirty="0" err="1" smtClean="0"/>
              <a:t>Deepwater</a:t>
            </a:r>
            <a:r>
              <a:rPr lang="en-US" sz="3200" b="1" dirty="0" smtClean="0"/>
              <a:t> Royalty Relief</a:t>
            </a:r>
          </a:p>
        </p:txBody>
      </p:sp>
      <p:sp>
        <p:nvSpPr>
          <p:cNvPr id="34820" name="Rectangle 3"/>
          <p:cNvSpPr>
            <a:spLocks noGrp="1" noChangeArrowheads="1"/>
          </p:cNvSpPr>
          <p:nvPr>
            <p:ph type="body" idx="1"/>
          </p:nvPr>
        </p:nvSpPr>
        <p:spPr>
          <a:xfrm>
            <a:off x="457200" y="1412776"/>
            <a:ext cx="8229600" cy="4713387"/>
          </a:xfrm>
        </p:spPr>
        <p:txBody>
          <a:bodyPr/>
          <a:lstStyle/>
          <a:p>
            <a:pPr marL="274320" indent="-457200">
              <a:lnSpc>
                <a:spcPct val="80000"/>
              </a:lnSpc>
              <a:buNone/>
            </a:pPr>
            <a:r>
              <a:rPr lang="en-US" sz="2000" dirty="0"/>
              <a:t>Consider outcomes of sales in 2 years before DRRA, in comparison with 2 years </a:t>
            </a:r>
            <a:r>
              <a:rPr lang="en-US" sz="2000" dirty="0" smtClean="0"/>
              <a:t>following DRRA.</a:t>
            </a:r>
          </a:p>
          <a:p>
            <a:pPr marL="274320" indent="-457200">
              <a:lnSpc>
                <a:spcPct val="80000"/>
              </a:lnSpc>
              <a:buNone/>
            </a:pPr>
            <a:r>
              <a:rPr lang="en-US" sz="2000" dirty="0" smtClean="0"/>
              <a:t>DRRA clearly had a large impact: </a:t>
            </a:r>
            <a:endParaRPr lang="en-US" sz="2000" dirty="0"/>
          </a:p>
          <a:p>
            <a:pPr marL="0" indent="0">
              <a:lnSpc>
                <a:spcPct val="80000"/>
              </a:lnSpc>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49</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106627159"/>
              </p:ext>
            </p:extLst>
          </p:nvPr>
        </p:nvGraphicFramePr>
        <p:xfrm>
          <a:off x="1655763" y="2780930"/>
          <a:ext cx="5832475" cy="2376262"/>
        </p:xfrm>
        <a:graphic>
          <a:graphicData uri="http://schemas.openxmlformats.org/drawingml/2006/table">
            <a:tbl>
              <a:tblPr firstRow="1" firstCol="1" bandRow="1">
                <a:tableStyleId>{5C22544A-7EE6-4342-B048-85BDC9FD1C3A}</a:tableStyleId>
              </a:tblPr>
              <a:tblGrid>
                <a:gridCol w="857250"/>
                <a:gridCol w="571500"/>
                <a:gridCol w="511175"/>
                <a:gridCol w="860425"/>
                <a:gridCol w="685800"/>
                <a:gridCol w="571500"/>
                <a:gridCol w="571500"/>
                <a:gridCol w="628650"/>
                <a:gridCol w="574675"/>
              </a:tblGrid>
              <a:tr h="228231">
                <a:tc>
                  <a:txBody>
                    <a:bodyPr/>
                    <a:lstStyle/>
                    <a:p>
                      <a:pPr marL="0" marR="0" algn="ctr">
                        <a:spcBef>
                          <a:spcPts val="0"/>
                        </a:spcBef>
                        <a:spcAft>
                          <a:spcPts val="0"/>
                        </a:spcAft>
                      </a:pPr>
                      <a:r>
                        <a:rPr lang="en-US" sz="1200" dirty="0">
                          <a:effectLst/>
                        </a:rPr>
                        <a:t> </a:t>
                      </a:r>
                      <a:endParaRPr lang="en-US" sz="1000" dirty="0">
                        <a:effectLst/>
                        <a:latin typeface="Times New Roman"/>
                        <a:ea typeface="Times New Roman"/>
                        <a:cs typeface="Times New Roman"/>
                      </a:endParaRPr>
                    </a:p>
                  </a:txBody>
                  <a:tcPr marL="68580" marR="68580" marT="0" marB="0"/>
                </a:tc>
                <a:tc rowSpan="2" gridSpan="2">
                  <a:txBody>
                    <a:bodyPr/>
                    <a:lstStyle/>
                    <a:p>
                      <a:pPr marL="0" marR="0" algn="ctr">
                        <a:spcBef>
                          <a:spcPts val="0"/>
                        </a:spcBef>
                        <a:spcAft>
                          <a:spcPts val="0"/>
                        </a:spcAft>
                      </a:pPr>
                      <a:r>
                        <a:rPr lang="en-US" sz="1200">
                          <a:effectLst/>
                        </a:rPr>
                        <a:t>No. of Tracts</a:t>
                      </a:r>
                      <a:endParaRPr lang="en-US" sz="1000">
                        <a:effectLst/>
                      </a:endParaRPr>
                    </a:p>
                    <a:p>
                      <a:pPr marL="0" marR="0" algn="ctr">
                        <a:spcBef>
                          <a:spcPts val="0"/>
                        </a:spcBef>
                        <a:spcAft>
                          <a:spcPts val="0"/>
                        </a:spcAft>
                      </a:pPr>
                      <a:r>
                        <a:rPr lang="en-US" sz="1200">
                          <a:effectLst/>
                        </a:rPr>
                        <a:t>Sold</a:t>
                      </a:r>
                      <a:endParaRPr lang="en-US" sz="1000">
                        <a:effectLst/>
                        <a:latin typeface="Times New Roman"/>
                        <a:ea typeface="Times New Roman"/>
                        <a:cs typeface="Times New Roman"/>
                      </a:endParaRPr>
                    </a:p>
                  </a:txBody>
                  <a:tcPr marL="68580" marR="68580" marT="0" marB="0"/>
                </a:tc>
                <a:tc rowSpan="2" hMerge="1">
                  <a:txBody>
                    <a:bodyPr/>
                    <a:lstStyle/>
                    <a:p>
                      <a:endParaRPr lang="en-US"/>
                    </a:p>
                  </a:txBody>
                  <a:tcPr/>
                </a:tc>
                <a:tc rowSpan="2" gridSpan="2">
                  <a:txBody>
                    <a:bodyPr/>
                    <a:lstStyle/>
                    <a:p>
                      <a:pPr marL="0" marR="0" algn="ctr">
                        <a:spcBef>
                          <a:spcPts val="0"/>
                        </a:spcBef>
                        <a:spcAft>
                          <a:spcPts val="0"/>
                        </a:spcAft>
                      </a:pPr>
                      <a:r>
                        <a:rPr lang="en-US" sz="1200" dirty="0">
                          <a:effectLst/>
                        </a:rPr>
                        <a:t>Average Winning</a:t>
                      </a:r>
                      <a:endParaRPr lang="en-US" sz="1000" dirty="0">
                        <a:effectLst/>
                      </a:endParaRPr>
                    </a:p>
                    <a:p>
                      <a:pPr marL="0" marR="0" algn="ctr">
                        <a:spcBef>
                          <a:spcPts val="0"/>
                        </a:spcBef>
                        <a:spcAft>
                          <a:spcPts val="0"/>
                        </a:spcAft>
                      </a:pPr>
                      <a:r>
                        <a:rPr lang="en-US" sz="1200" dirty="0" smtClean="0">
                          <a:effectLst/>
                        </a:rPr>
                        <a:t>Bid (1982$)</a:t>
                      </a:r>
                      <a:endParaRPr lang="en-US" sz="1000" dirty="0">
                        <a:effectLst/>
                        <a:latin typeface="Times New Roman"/>
                        <a:ea typeface="Times New Roman"/>
                        <a:cs typeface="Times New Roman"/>
                      </a:endParaRPr>
                    </a:p>
                  </a:txBody>
                  <a:tcPr marL="68580" marR="68580" marT="0" marB="0"/>
                </a:tc>
                <a:tc rowSpan="2" hMerge="1">
                  <a:txBody>
                    <a:bodyPr/>
                    <a:lstStyle/>
                    <a:p>
                      <a:endParaRPr lang="en-US"/>
                    </a:p>
                  </a:txBody>
                  <a:tcPr/>
                </a:tc>
                <a:tc rowSpan="2" gridSpan="2">
                  <a:txBody>
                    <a:bodyPr/>
                    <a:lstStyle/>
                    <a:p>
                      <a:pPr marL="0" marR="0" algn="ctr">
                        <a:spcBef>
                          <a:spcPts val="0"/>
                        </a:spcBef>
                        <a:spcAft>
                          <a:spcPts val="0"/>
                        </a:spcAft>
                      </a:pPr>
                      <a:r>
                        <a:rPr lang="en-US" sz="1200">
                          <a:effectLst/>
                        </a:rPr>
                        <a:t>Drilling Rate</a:t>
                      </a:r>
                      <a:endParaRPr lang="en-US" sz="1000">
                        <a:effectLst/>
                        <a:latin typeface="Times New Roman"/>
                        <a:ea typeface="Times New Roman"/>
                        <a:cs typeface="Times New Roman"/>
                      </a:endParaRPr>
                    </a:p>
                  </a:txBody>
                  <a:tcPr marL="68580" marR="68580" marT="0" marB="0"/>
                </a:tc>
                <a:tc rowSpan="2" hMerge="1">
                  <a:txBody>
                    <a:bodyPr/>
                    <a:lstStyle/>
                    <a:p>
                      <a:endParaRPr lang="en-US"/>
                    </a:p>
                  </a:txBody>
                  <a:tcPr/>
                </a:tc>
                <a:tc rowSpan="2" gridSpan="2">
                  <a:txBody>
                    <a:bodyPr/>
                    <a:lstStyle/>
                    <a:p>
                      <a:pPr marL="0" marR="0" algn="ctr">
                        <a:spcBef>
                          <a:spcPts val="0"/>
                        </a:spcBef>
                        <a:spcAft>
                          <a:spcPts val="0"/>
                        </a:spcAft>
                      </a:pPr>
                      <a:r>
                        <a:rPr lang="en-US" sz="1200">
                          <a:effectLst/>
                        </a:rPr>
                        <a:t>Hit Rate</a:t>
                      </a:r>
                      <a:endParaRPr lang="en-US" sz="1000">
                        <a:effectLst/>
                        <a:latin typeface="Times New Roman"/>
                        <a:ea typeface="Times New Roman"/>
                        <a:cs typeface="Times New Roman"/>
                      </a:endParaRPr>
                    </a:p>
                  </a:txBody>
                  <a:tcPr marL="68580" marR="68580" marT="0" marB="0"/>
                </a:tc>
                <a:tc rowSpan="2" hMerge="1">
                  <a:txBody>
                    <a:bodyPr/>
                    <a:lstStyle/>
                    <a:p>
                      <a:endParaRPr lang="en-US"/>
                    </a:p>
                  </a:txBody>
                  <a:tcPr/>
                </a:tc>
              </a:tr>
              <a:tr h="306861">
                <a:tc>
                  <a:txBody>
                    <a:bodyPr/>
                    <a:lstStyle/>
                    <a:p>
                      <a:pPr marL="0" marR="0" algn="ctr">
                        <a:spcBef>
                          <a:spcPts val="0"/>
                        </a:spcBef>
                        <a:spcAft>
                          <a:spcPts val="0"/>
                        </a:spcAft>
                      </a:pPr>
                      <a:r>
                        <a:rPr lang="en-US" sz="1200">
                          <a:effectLst/>
                        </a:rPr>
                        <a:t> </a:t>
                      </a:r>
                      <a:endParaRPr lang="en-US" sz="1000">
                        <a:effectLst/>
                        <a:latin typeface="Times New Roman"/>
                        <a:ea typeface="Times New Roman"/>
                        <a:cs typeface="Times New Roman"/>
                      </a:endParaRPr>
                    </a:p>
                  </a:txBody>
                  <a:tcPr marL="68580" marR="68580" marT="0" marB="0"/>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613726">
                <a:tc>
                  <a:txBody>
                    <a:bodyPr/>
                    <a:lstStyle/>
                    <a:p>
                      <a:pPr marL="0" marR="0" algn="ctr">
                        <a:spcBef>
                          <a:spcPts val="0"/>
                        </a:spcBef>
                        <a:spcAft>
                          <a:spcPts val="0"/>
                        </a:spcAft>
                      </a:pPr>
                      <a:r>
                        <a:rPr lang="en-US" sz="1200">
                          <a:effectLst/>
                        </a:rPr>
                        <a:t>Water Depth</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Before</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After</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Before</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After</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Before</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After</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Before</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After</a:t>
                      </a:r>
                      <a:endParaRPr lang="en-US" sz="1000">
                        <a:effectLst/>
                        <a:latin typeface="Times New Roman"/>
                        <a:ea typeface="Times New Roman"/>
                        <a:cs typeface="Times New Roman"/>
                      </a:endParaRPr>
                    </a:p>
                  </a:txBody>
                  <a:tcPr marL="68580" marR="68580" marT="0" marB="0"/>
                </a:tc>
              </a:tr>
              <a:tr h="306861">
                <a:tc>
                  <a:txBody>
                    <a:bodyPr/>
                    <a:lstStyle/>
                    <a:p>
                      <a:pPr marL="0" marR="0" algn="ctr">
                        <a:spcBef>
                          <a:spcPts val="0"/>
                        </a:spcBef>
                        <a:spcAft>
                          <a:spcPts val="0"/>
                        </a:spcAft>
                      </a:pPr>
                      <a:r>
                        <a:rPr lang="en-US" sz="1200">
                          <a:effectLst/>
                        </a:rPr>
                        <a:t>0 - 200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1012</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1187</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478,869</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497,314</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.31</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.27</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.60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.54</a:t>
                      </a:r>
                      <a:endParaRPr lang="en-US" sz="1000">
                        <a:effectLst/>
                        <a:latin typeface="Times New Roman"/>
                        <a:ea typeface="Times New Roman"/>
                        <a:cs typeface="Times New Roman"/>
                      </a:endParaRPr>
                    </a:p>
                  </a:txBody>
                  <a:tcPr marL="68580" marR="68580" marT="0" marB="0"/>
                </a:tc>
              </a:tr>
              <a:tr h="306861">
                <a:tc>
                  <a:txBody>
                    <a:bodyPr/>
                    <a:lstStyle/>
                    <a:p>
                      <a:pPr marL="0" marR="0" algn="ctr">
                        <a:spcBef>
                          <a:spcPts val="0"/>
                        </a:spcBef>
                        <a:spcAft>
                          <a:spcPts val="0"/>
                        </a:spcAft>
                      </a:pPr>
                      <a:r>
                        <a:rPr lang="en-US" sz="1200">
                          <a:effectLst/>
                        </a:rPr>
                        <a:t>200-400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63</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112</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360,646</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626,104</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.27</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.23</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.53</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.46</a:t>
                      </a:r>
                      <a:endParaRPr lang="en-US" sz="1000">
                        <a:effectLst/>
                        <a:latin typeface="Times New Roman"/>
                        <a:ea typeface="Times New Roman"/>
                        <a:cs typeface="Times New Roman"/>
                      </a:endParaRPr>
                    </a:p>
                  </a:txBody>
                  <a:tcPr marL="68580" marR="68580" marT="0" marB="0"/>
                </a:tc>
              </a:tr>
              <a:tr h="306861">
                <a:tc>
                  <a:txBody>
                    <a:bodyPr/>
                    <a:lstStyle/>
                    <a:p>
                      <a:pPr marL="0" marR="0" algn="ctr">
                        <a:spcBef>
                          <a:spcPts val="0"/>
                        </a:spcBef>
                        <a:spcAft>
                          <a:spcPts val="0"/>
                        </a:spcAft>
                      </a:pPr>
                      <a:r>
                        <a:rPr lang="en-US" sz="1200">
                          <a:effectLst/>
                        </a:rPr>
                        <a:t>400-800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115</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228</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353,640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795,300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.17</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.19</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.55</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.27</a:t>
                      </a:r>
                      <a:endParaRPr lang="en-US" sz="1000">
                        <a:effectLst/>
                        <a:latin typeface="Times New Roman"/>
                        <a:ea typeface="Times New Roman"/>
                        <a:cs typeface="Times New Roman"/>
                      </a:endParaRPr>
                    </a:p>
                  </a:txBody>
                  <a:tcPr marL="68580" marR="68580" marT="0" marB="0"/>
                </a:tc>
              </a:tr>
              <a:tr h="306861">
                <a:tc>
                  <a:txBody>
                    <a:bodyPr/>
                    <a:lstStyle/>
                    <a:p>
                      <a:pPr marL="0" marR="0" algn="ctr">
                        <a:spcBef>
                          <a:spcPts val="0"/>
                        </a:spcBef>
                        <a:spcAft>
                          <a:spcPts val="0"/>
                        </a:spcAft>
                      </a:pPr>
                      <a:r>
                        <a:rPr lang="en-US" sz="1200">
                          <a:effectLst/>
                        </a:rPr>
                        <a:t>&gt;800</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262</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1851</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196,834</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495,286</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.13</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.07</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a:effectLst/>
                        </a:rPr>
                        <a:t>.34</a:t>
                      </a:r>
                      <a:endParaRPr lang="en-US" sz="1000">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200" dirty="0">
                          <a:effectLst/>
                        </a:rPr>
                        <a:t>.51</a:t>
                      </a:r>
                      <a:endParaRPr lang="en-US" sz="1000" dirty="0">
                        <a:effectLst/>
                        <a:latin typeface="Times New Roman"/>
                        <a:ea typeface="Times New Roman"/>
                        <a:cs typeface="Times New Roman"/>
                      </a:endParaRPr>
                    </a:p>
                  </a:txBody>
                  <a:tcPr marL="68580" marR="68580" marT="0" marB="0"/>
                </a:tc>
              </a:tr>
            </a:tbl>
          </a:graphicData>
        </a:graphic>
      </p:graphicFrame>
      <p:sp>
        <p:nvSpPr>
          <p:cNvPr id="4" name="Rectangle 1"/>
          <p:cNvSpPr>
            <a:spLocks noChangeArrowheads="1"/>
          </p:cNvSpPr>
          <p:nvPr/>
        </p:nvSpPr>
        <p:spPr bwMode="auto">
          <a:xfrm>
            <a:off x="1655763" y="3306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86372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548680"/>
            <a:ext cx="7772400" cy="648071"/>
          </a:xfrm>
        </p:spPr>
        <p:txBody>
          <a:bodyPr/>
          <a:lstStyle/>
          <a:p>
            <a:r>
              <a:rPr lang="en-GB" sz="3200" b="1" dirty="0" smtClean="0"/>
              <a:t>The Role of Structural Analysis</a:t>
            </a:r>
            <a:endParaRPr lang="en-GB" sz="3200" b="1" dirty="0"/>
          </a:p>
        </p:txBody>
      </p:sp>
      <p:sp>
        <p:nvSpPr>
          <p:cNvPr id="2051" name="Rectangle 3"/>
          <p:cNvSpPr>
            <a:spLocks noGrp="1" noChangeArrowheads="1"/>
          </p:cNvSpPr>
          <p:nvPr>
            <p:ph type="body" idx="1"/>
          </p:nvPr>
        </p:nvSpPr>
        <p:spPr>
          <a:xfrm>
            <a:off x="685800" y="1628800"/>
            <a:ext cx="7772400" cy="4467200"/>
          </a:xfrm>
        </p:spPr>
        <p:txBody>
          <a:bodyPr/>
          <a:lstStyle/>
          <a:p>
            <a:pPr>
              <a:lnSpc>
                <a:spcPct val="80000"/>
              </a:lnSpc>
              <a:buFontTx/>
              <a:buNone/>
            </a:pPr>
            <a:r>
              <a:rPr lang="en-US" sz="2000" dirty="0" smtClean="0"/>
              <a:t>In some instances, seller can run field experiments to address design issues.</a:t>
            </a:r>
          </a:p>
          <a:p>
            <a:pPr>
              <a:lnSpc>
                <a:spcPct val="80000"/>
              </a:lnSpc>
              <a:buFontTx/>
              <a:buNone/>
            </a:pPr>
            <a:r>
              <a:rPr lang="en-US" sz="2000" dirty="0" smtClean="0"/>
              <a:t>   E.g., online seller with many trading opportunities can experiment with auction rules and design. </a:t>
            </a:r>
          </a:p>
          <a:p>
            <a:pPr>
              <a:lnSpc>
                <a:spcPct val="80000"/>
              </a:lnSpc>
              <a:buFontTx/>
              <a:buNone/>
            </a:pPr>
            <a:r>
              <a:rPr lang="en-US" sz="2000" dirty="0" err="1" smtClean="0"/>
              <a:t>Einav</a:t>
            </a:r>
            <a:r>
              <a:rPr lang="en-US" sz="2000" dirty="0" smtClean="0"/>
              <a:t>, Levin et al (AEJ: Micro 2015) compare identical goods sold </a:t>
            </a:r>
            <a:r>
              <a:rPr lang="en-US" sz="2000" dirty="0"/>
              <a:t>on eBay </a:t>
            </a:r>
            <a:r>
              <a:rPr lang="en-US" sz="2000" dirty="0" smtClean="0"/>
              <a:t>by the same seller at approximately the same time.</a:t>
            </a:r>
          </a:p>
          <a:p>
            <a:pPr>
              <a:lnSpc>
                <a:spcPct val="80000"/>
              </a:lnSpc>
              <a:buFontTx/>
              <a:buNone/>
            </a:pPr>
            <a:r>
              <a:rPr lang="en-US" sz="2000" dirty="0"/>
              <a:t>	</a:t>
            </a:r>
            <a:r>
              <a:rPr lang="en-US" sz="2000" dirty="0" smtClean="0"/>
              <a:t>Assess the impact of different reserve prices on sale probability and the sale price.</a:t>
            </a:r>
          </a:p>
          <a:p>
            <a:pPr>
              <a:lnSpc>
                <a:spcPct val="80000"/>
              </a:lnSpc>
              <a:buFontTx/>
              <a:buNone/>
            </a:pPr>
            <a:r>
              <a:rPr lang="en-US" sz="2000" dirty="0" err="1"/>
              <a:t>Elfenbein</a:t>
            </a:r>
            <a:r>
              <a:rPr lang="en-US" sz="2000" dirty="0"/>
              <a:t>, </a:t>
            </a:r>
            <a:r>
              <a:rPr lang="en-US" sz="2000" dirty="0" err="1"/>
              <a:t>Fisman</a:t>
            </a:r>
            <a:r>
              <a:rPr lang="en-US" sz="2000" dirty="0"/>
              <a:t> &amp; McManus (AEJ: </a:t>
            </a:r>
            <a:r>
              <a:rPr lang="en-US" sz="2000" dirty="0" smtClean="0"/>
              <a:t>Micro 2015) conduct a similar analysis of an eBay seller certification program.  </a:t>
            </a:r>
          </a:p>
          <a:p>
            <a:pPr>
              <a:lnSpc>
                <a:spcPct val="80000"/>
              </a:lnSpc>
              <a:buFontTx/>
              <a:buNone/>
            </a:pPr>
            <a:endParaRPr lang="en-US" sz="2000" dirty="0" smtClean="0"/>
          </a:p>
          <a:p>
            <a:pPr>
              <a:lnSpc>
                <a:spcPct val="80000"/>
              </a:lnSpc>
              <a:buFontTx/>
              <a:buNone/>
            </a:pPr>
            <a:r>
              <a:rPr lang="en-US" sz="2000" dirty="0" smtClean="0"/>
              <a:t>However, experimentation to explore the set of possible rules and design parameters is not practical in many cases. </a:t>
            </a:r>
          </a:p>
          <a:p>
            <a:pPr>
              <a:lnSpc>
                <a:spcPct val="80000"/>
              </a:lnSpc>
              <a:buFontTx/>
              <a:buNone/>
            </a:pPr>
            <a:endParaRPr lang="en-US" sz="2000" dirty="0" smtClean="0"/>
          </a:p>
          <a:p>
            <a:pPr>
              <a:lnSpc>
                <a:spcPct val="80000"/>
              </a:lnSpc>
              <a:buFontTx/>
              <a:buNone/>
            </a:pPr>
            <a:r>
              <a:rPr lang="en-US" sz="2000" dirty="0" smtClean="0"/>
              <a:t>In these cases, structural analysis can play an important role.  </a:t>
            </a:r>
          </a:p>
          <a:p>
            <a:pPr>
              <a:lnSpc>
                <a:spcPct val="80000"/>
              </a:lnSpc>
              <a:buFontTx/>
              <a:buNone/>
            </a:pPr>
            <a:r>
              <a:rPr lang="en-US" sz="2000" dirty="0" smtClean="0"/>
              <a:t>Economic theory guides the interpretation of data.  </a:t>
            </a:r>
          </a:p>
        </p:txBody>
      </p:sp>
      <p:sp>
        <p:nvSpPr>
          <p:cNvPr id="2" name="Slide Number Placeholder 1"/>
          <p:cNvSpPr>
            <a:spLocks noGrp="1"/>
          </p:cNvSpPr>
          <p:nvPr>
            <p:ph type="sldNum" sz="quarter" idx="12"/>
          </p:nvPr>
        </p:nvSpPr>
        <p:spPr/>
        <p:txBody>
          <a:bodyPr/>
          <a:lstStyle/>
          <a:p>
            <a:fld id="{386FEBFF-93DC-4DCC-BB82-F0B13A0EB64F}" type="slidenum">
              <a:rPr lang="en-GB" smtClean="0"/>
              <a:pPr/>
              <a:t>5</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13613532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1066130"/>
          </a:xfrm>
        </p:spPr>
        <p:txBody>
          <a:bodyPr/>
          <a:lstStyle/>
          <a:p>
            <a:pPr eaLnBrk="1" hangingPunct="1"/>
            <a:r>
              <a:rPr lang="en-US" sz="3200" b="1" dirty="0" smtClean="0"/>
              <a:t>Profit Based Royalties</a:t>
            </a:r>
          </a:p>
        </p:txBody>
      </p:sp>
      <p:sp>
        <p:nvSpPr>
          <p:cNvPr id="34820" name="Rectangle 3"/>
          <p:cNvSpPr>
            <a:spLocks noGrp="1" noChangeArrowheads="1"/>
          </p:cNvSpPr>
          <p:nvPr>
            <p:ph type="body" idx="1"/>
          </p:nvPr>
        </p:nvSpPr>
        <p:spPr>
          <a:xfrm>
            <a:off x="827584" y="1844824"/>
            <a:ext cx="7560840" cy="4281339"/>
          </a:xfrm>
        </p:spPr>
        <p:txBody>
          <a:bodyPr/>
          <a:lstStyle/>
          <a:p>
            <a:pPr marL="274320" indent="-457200">
              <a:lnSpc>
                <a:spcPct val="80000"/>
              </a:lnSpc>
              <a:buNone/>
            </a:pPr>
            <a:r>
              <a:rPr lang="en-US" sz="2000" dirty="0" smtClean="0"/>
              <a:t>Might specify royalty payments as fraction of profits, instead of revenues.</a:t>
            </a:r>
          </a:p>
          <a:p>
            <a:pPr marL="0" indent="0">
              <a:lnSpc>
                <a:spcPct val="80000"/>
              </a:lnSpc>
              <a:buNone/>
            </a:pPr>
            <a:endParaRPr lang="en-US" sz="2000" dirty="0" smtClean="0"/>
          </a:p>
          <a:p>
            <a:pPr marL="0" indent="0">
              <a:lnSpc>
                <a:spcPct val="80000"/>
              </a:lnSpc>
              <a:buNone/>
            </a:pPr>
            <a:r>
              <a:rPr lang="en-US" sz="2000" dirty="0" smtClean="0"/>
              <a:t>If are costs measured correctly, no distortion of </a:t>
            </a:r>
            <a:r>
              <a:rPr lang="en-US" sz="2000" i="1" dirty="0" smtClean="0"/>
              <a:t>ex post </a:t>
            </a:r>
            <a:r>
              <a:rPr lang="en-US" sz="2000" dirty="0" smtClean="0"/>
              <a:t>investment. </a:t>
            </a:r>
          </a:p>
          <a:p>
            <a:pPr marL="274320" indent="-457200">
              <a:lnSpc>
                <a:spcPct val="80000"/>
              </a:lnSpc>
              <a:buNone/>
            </a:pPr>
            <a:endParaRPr lang="en-US" sz="2000" dirty="0" smtClean="0"/>
          </a:p>
          <a:p>
            <a:pPr marL="274320" indent="-457200">
              <a:lnSpc>
                <a:spcPct val="80000"/>
              </a:lnSpc>
              <a:buNone/>
            </a:pPr>
            <a:r>
              <a:rPr lang="en-US" sz="2000" dirty="0" smtClean="0"/>
              <a:t>However, royalty payments based on profits affect bidding, and </a:t>
            </a:r>
            <a:r>
              <a:rPr lang="en-US" sz="2000" i="1" dirty="0" smtClean="0"/>
              <a:t>ex ante</a:t>
            </a:r>
            <a:r>
              <a:rPr lang="en-US" sz="2000" dirty="0" smtClean="0"/>
              <a:t> information acquisition incentives.  </a:t>
            </a:r>
          </a:p>
          <a:p>
            <a:pPr marL="274320" indent="-457200">
              <a:lnSpc>
                <a:spcPct val="80000"/>
              </a:lnSpc>
              <a:buNone/>
            </a:pPr>
            <a:endParaRPr lang="en-US" sz="2000" dirty="0" smtClean="0"/>
          </a:p>
          <a:p>
            <a:pPr marL="274320" indent="-457200">
              <a:lnSpc>
                <a:spcPct val="80000"/>
              </a:lnSpc>
              <a:buNone/>
            </a:pPr>
            <a:r>
              <a:rPr lang="en-US" sz="2000" dirty="0" smtClean="0"/>
              <a:t>Moreover, </a:t>
            </a:r>
            <a:r>
              <a:rPr lang="en-US" sz="2000" i="1" dirty="0" smtClean="0"/>
              <a:t>ex </a:t>
            </a:r>
            <a:r>
              <a:rPr lang="en-US" sz="2000" i="1" dirty="0"/>
              <a:t>post </a:t>
            </a:r>
            <a:r>
              <a:rPr lang="en-US" sz="2000" dirty="0"/>
              <a:t>distortions </a:t>
            </a:r>
            <a:r>
              <a:rPr lang="en-US" sz="2000" dirty="0" smtClean="0"/>
              <a:t>if lease holder has private information about its costs (e.g., </a:t>
            </a:r>
            <a:r>
              <a:rPr lang="en-US" sz="2000" dirty="0" err="1" smtClean="0"/>
              <a:t>Laffont</a:t>
            </a:r>
            <a:r>
              <a:rPr lang="en-US" sz="2000" dirty="0" smtClean="0"/>
              <a:t> &amp; </a:t>
            </a:r>
            <a:r>
              <a:rPr lang="en-US" sz="2000" dirty="0" err="1" smtClean="0"/>
              <a:t>Tirole</a:t>
            </a:r>
            <a:r>
              <a:rPr lang="en-US" sz="2000" dirty="0" smtClean="0"/>
              <a:t>, MIT Press, 1993).</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50</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4475925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706090"/>
          </a:xfrm>
        </p:spPr>
        <p:txBody>
          <a:bodyPr/>
          <a:lstStyle/>
          <a:p>
            <a:pPr eaLnBrk="1" hangingPunct="1"/>
            <a:r>
              <a:rPr lang="en-US" sz="3200" b="1" dirty="0" smtClean="0"/>
              <a:t>Lease Payments: Timber</a:t>
            </a:r>
          </a:p>
        </p:txBody>
      </p:sp>
      <p:sp>
        <p:nvSpPr>
          <p:cNvPr id="34820" name="Rectangle 3"/>
          <p:cNvSpPr>
            <a:spLocks noGrp="1" noChangeArrowheads="1"/>
          </p:cNvSpPr>
          <p:nvPr>
            <p:ph type="body" idx="1"/>
          </p:nvPr>
        </p:nvSpPr>
        <p:spPr>
          <a:xfrm>
            <a:off x="457200" y="1556792"/>
            <a:ext cx="8229600" cy="4569371"/>
          </a:xfrm>
        </p:spPr>
        <p:txBody>
          <a:bodyPr/>
          <a:lstStyle/>
          <a:p>
            <a:pPr marL="0" indent="0">
              <a:lnSpc>
                <a:spcPct val="80000"/>
              </a:lnSpc>
              <a:buNone/>
            </a:pPr>
            <a:r>
              <a:rPr lang="en-US" sz="2000" dirty="0" smtClean="0"/>
              <a:t>On larger tracts, with more old growth, bids are vectors of per-unit prices.</a:t>
            </a:r>
          </a:p>
          <a:p>
            <a:pPr marL="0" indent="0">
              <a:lnSpc>
                <a:spcPct val="80000"/>
              </a:lnSpc>
              <a:buNone/>
            </a:pPr>
            <a:r>
              <a:rPr lang="en-US" sz="2000" dirty="0" smtClean="0"/>
              <a:t>For each species on tract, bid is amount per volume harvested. </a:t>
            </a:r>
          </a:p>
          <a:p>
            <a:pPr marL="274320" indent="-457200">
              <a:lnSpc>
                <a:spcPct val="80000"/>
              </a:lnSpc>
              <a:buNone/>
            </a:pPr>
            <a:r>
              <a:rPr lang="en-US" sz="2000" dirty="0" smtClean="0"/>
              <a:t>Forest </a:t>
            </a:r>
            <a:r>
              <a:rPr lang="en-US" sz="2000" dirty="0"/>
              <a:t>Service scoring rule evaluates bids based on their estimate of relative volumes of each </a:t>
            </a:r>
            <a:r>
              <a:rPr lang="en-US" sz="2000" dirty="0" smtClean="0"/>
              <a:t>specie; estimate is announced prior to sale. </a:t>
            </a:r>
          </a:p>
          <a:p>
            <a:pPr marL="274320" indent="-457200">
              <a:lnSpc>
                <a:spcPct val="80000"/>
              </a:lnSpc>
              <a:buNone/>
            </a:pPr>
            <a:r>
              <a:rPr lang="en-US" sz="2000" dirty="0" smtClean="0"/>
              <a:t>Payments by winning bidder are based on actual amounts harvested. </a:t>
            </a:r>
          </a:p>
          <a:p>
            <a:pPr marL="274320" indent="-457200">
              <a:lnSpc>
                <a:spcPct val="80000"/>
              </a:lnSpc>
              <a:buNone/>
            </a:pPr>
            <a:r>
              <a:rPr lang="en-US" sz="2000" dirty="0" smtClean="0"/>
              <a:t>Insures bidders against uncertainty about total volume.  </a:t>
            </a:r>
          </a:p>
          <a:p>
            <a:pPr marL="274320" indent="-457200">
              <a:lnSpc>
                <a:spcPct val="80000"/>
              </a:lnSpc>
              <a:buNone/>
            </a:pPr>
            <a:r>
              <a:rPr lang="en-US" sz="2000" dirty="0" smtClean="0"/>
              <a:t>But creates incentive to skew bids. </a:t>
            </a:r>
          </a:p>
          <a:p>
            <a:pPr marL="274320" indent="-457200">
              <a:lnSpc>
                <a:spcPct val="80000"/>
              </a:lnSpc>
            </a:pPr>
            <a:r>
              <a:rPr lang="en-US" sz="2000" dirty="0" smtClean="0"/>
              <a:t>Bid more for species whose relative volume is overestimated by the Forest Service, less if underestimated.</a:t>
            </a:r>
          </a:p>
          <a:p>
            <a:pPr marL="0" indent="0">
              <a:lnSpc>
                <a:spcPct val="80000"/>
              </a:lnSpc>
              <a:buNone/>
            </a:pPr>
            <a:r>
              <a:rPr lang="en-US" sz="2000" dirty="0" smtClean="0"/>
              <a:t>Risk with respect to species composition is exacerbated by bid skewing.</a:t>
            </a:r>
          </a:p>
          <a:p>
            <a:pPr marL="0" indent="0">
              <a:lnSpc>
                <a:spcPct val="80000"/>
              </a:lnSpc>
              <a:buNone/>
            </a:pPr>
            <a:r>
              <a:rPr lang="en-US" sz="2000" dirty="0" smtClean="0"/>
              <a:t>Payoffs have common value component.</a:t>
            </a:r>
          </a:p>
          <a:p>
            <a:pPr marL="274320" indent="-457200">
              <a:lnSpc>
                <a:spcPct val="80000"/>
              </a:lnSpc>
              <a:buNone/>
            </a:pPr>
            <a:r>
              <a:rPr lang="en-US" sz="2000" dirty="0" err="1" smtClean="0"/>
              <a:t>Athey</a:t>
            </a:r>
            <a:r>
              <a:rPr lang="en-US" sz="2000" dirty="0" smtClean="0"/>
              <a:t> &amp; Levin (JPE 2001) provide theory and evidence.  </a:t>
            </a:r>
          </a:p>
          <a:p>
            <a:pPr marL="274320" indent="-457200">
              <a:lnSpc>
                <a:spcPct val="80000"/>
              </a:lnSpc>
              <a:buNone/>
            </a:pPr>
            <a:r>
              <a:rPr lang="en-US" sz="2000" dirty="0" smtClean="0"/>
              <a:t>Open outcry auction preferable for mitigation of winner’s curse. </a:t>
            </a:r>
            <a:endParaRPr lang="en-US" sz="2000" dirty="0"/>
          </a:p>
          <a:p>
            <a:pPr marL="0" indent="0">
              <a:lnSpc>
                <a:spcPct val="80000"/>
              </a:lnSpc>
              <a:buNone/>
            </a:pPr>
            <a:r>
              <a:rPr lang="en-US" sz="2000" dirty="0" smtClean="0"/>
              <a:t>But more vulnerable to collusion (</a:t>
            </a:r>
            <a:r>
              <a:rPr lang="en-US" sz="2000" dirty="0" err="1" smtClean="0"/>
              <a:t>Athey</a:t>
            </a:r>
            <a:r>
              <a:rPr lang="en-US" sz="2000" dirty="0" smtClean="0"/>
              <a:t>, Levin &amp; </a:t>
            </a:r>
            <a:r>
              <a:rPr lang="en-US" sz="2000" dirty="0" err="1" smtClean="0"/>
              <a:t>Seira</a:t>
            </a:r>
            <a:r>
              <a:rPr lang="en-US" sz="2000" dirty="0" smtClean="0"/>
              <a:t>, QJE 2011). </a:t>
            </a:r>
          </a:p>
          <a:p>
            <a:pPr marL="0" indent="0">
              <a:lnSpc>
                <a:spcPct val="80000"/>
              </a:lnSpc>
              <a:buNone/>
            </a:pPr>
            <a:r>
              <a:rPr lang="en-US" sz="2000" dirty="0" smtClean="0"/>
              <a:t>On tracts with smaller volume, bids are lump sum.</a:t>
            </a:r>
          </a:p>
        </p:txBody>
      </p:sp>
      <p:sp>
        <p:nvSpPr>
          <p:cNvPr id="2" name="Slide Number Placeholder 1"/>
          <p:cNvSpPr>
            <a:spLocks noGrp="1"/>
          </p:cNvSpPr>
          <p:nvPr>
            <p:ph type="sldNum" sz="quarter" idx="12"/>
          </p:nvPr>
        </p:nvSpPr>
        <p:spPr/>
        <p:txBody>
          <a:bodyPr/>
          <a:lstStyle/>
          <a:p>
            <a:fld id="{386FEBFF-93DC-4DCC-BB82-F0B13A0EB64F}" type="slidenum">
              <a:rPr lang="en-GB" smtClean="0"/>
              <a:pPr/>
              <a:t>51</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6691813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476673"/>
            <a:ext cx="7772400" cy="864096"/>
          </a:xfrm>
        </p:spPr>
        <p:txBody>
          <a:bodyPr/>
          <a:lstStyle/>
          <a:p>
            <a:r>
              <a:rPr lang="en-GB" sz="3200" b="1" dirty="0" smtClean="0"/>
              <a:t>Auction Design: Oil &amp; Gas</a:t>
            </a:r>
            <a:endParaRPr lang="en-GB" sz="3200" b="1" dirty="0"/>
          </a:p>
        </p:txBody>
      </p:sp>
      <p:sp>
        <p:nvSpPr>
          <p:cNvPr id="76803" name="Rectangle 3"/>
          <p:cNvSpPr>
            <a:spLocks noGrp="1" noChangeArrowheads="1"/>
          </p:cNvSpPr>
          <p:nvPr>
            <p:ph type="body" idx="1"/>
          </p:nvPr>
        </p:nvSpPr>
        <p:spPr>
          <a:xfrm>
            <a:off x="685800" y="1340769"/>
            <a:ext cx="7772400" cy="4588561"/>
          </a:xfrm>
        </p:spPr>
        <p:txBody>
          <a:bodyPr/>
          <a:lstStyle/>
          <a:p>
            <a:pPr>
              <a:lnSpc>
                <a:spcPct val="80000"/>
              </a:lnSpc>
              <a:buFontTx/>
              <a:buNone/>
            </a:pPr>
            <a:r>
              <a:rPr lang="en-US" sz="2000" dirty="0" smtClean="0"/>
              <a:t>Key issues in OCS:</a:t>
            </a:r>
          </a:p>
          <a:p>
            <a:pPr marL="857250" lvl="1" indent="-457200">
              <a:lnSpc>
                <a:spcPct val="80000"/>
              </a:lnSpc>
              <a:buFontTx/>
              <a:buAutoNum type="arabicPeriod"/>
            </a:pPr>
            <a:r>
              <a:rPr lang="en-US" sz="2000" dirty="0" smtClean="0"/>
              <a:t>Information externalities across nearby tracts.</a:t>
            </a:r>
          </a:p>
          <a:p>
            <a:pPr marL="857250" lvl="1" indent="-457200">
              <a:lnSpc>
                <a:spcPct val="80000"/>
              </a:lnSpc>
              <a:buFontTx/>
              <a:buAutoNum type="arabicPeriod"/>
            </a:pPr>
            <a:r>
              <a:rPr lang="en-US" sz="2000" dirty="0" smtClean="0"/>
              <a:t>Winner’s curse (common values).</a:t>
            </a:r>
          </a:p>
          <a:p>
            <a:pPr marL="857250" lvl="1" indent="-457200">
              <a:lnSpc>
                <a:spcPct val="80000"/>
              </a:lnSpc>
              <a:buFontTx/>
              <a:buAutoNum type="arabicPeriod"/>
            </a:pPr>
            <a:r>
              <a:rPr lang="en-US" sz="2000" dirty="0" smtClean="0"/>
              <a:t>Financial constraints.</a:t>
            </a:r>
          </a:p>
          <a:p>
            <a:pPr marL="0" lvl="0" indent="-457200">
              <a:buNone/>
            </a:pPr>
            <a:r>
              <a:rPr lang="en-US" sz="2000" dirty="0" smtClean="0"/>
              <a:t>Complementarities associated with externalities argue for package or combination bidding.</a:t>
            </a:r>
          </a:p>
          <a:p>
            <a:r>
              <a:rPr lang="en-US" sz="2000" dirty="0" smtClean="0"/>
              <a:t>Allows </a:t>
            </a:r>
            <a:r>
              <a:rPr lang="en-US" sz="2000" dirty="0"/>
              <a:t>bidders to </a:t>
            </a:r>
            <a:r>
              <a:rPr lang="en-US" sz="2000" dirty="0" smtClean="0"/>
              <a:t>assemble desired packages. </a:t>
            </a:r>
          </a:p>
          <a:p>
            <a:r>
              <a:rPr lang="en-US" sz="2000" dirty="0" smtClean="0"/>
              <a:t>Allows bidders to avoid </a:t>
            </a:r>
            <a:r>
              <a:rPr lang="en-US" sz="2000" dirty="0"/>
              <a:t>the exposure </a:t>
            </a:r>
            <a:r>
              <a:rPr lang="en-US" sz="2000" dirty="0" smtClean="0"/>
              <a:t>trap (if acquire a subset of desired package).</a:t>
            </a:r>
            <a:endParaRPr lang="en-US" sz="2000" dirty="0"/>
          </a:p>
          <a:p>
            <a:pPr marL="274320" lvl="0" indent="-457200">
              <a:buNone/>
            </a:pPr>
            <a:r>
              <a:rPr lang="en-US" sz="2000" dirty="0" smtClean="0"/>
              <a:t>But optimal bundling is unknown, number of possible combinations too large to be practical.</a:t>
            </a:r>
          </a:p>
          <a:p>
            <a:pPr marL="274320" lvl="0" indent="-457200">
              <a:buNone/>
            </a:pPr>
            <a:r>
              <a:rPr lang="en-US" sz="2000" dirty="0" smtClean="0"/>
              <a:t>Winner’s curse argues for release of as much information as possible.</a:t>
            </a:r>
          </a:p>
          <a:p>
            <a:pPr marL="274320" lvl="0" indent="-457200">
              <a:buNone/>
            </a:pPr>
            <a:r>
              <a:rPr lang="en-US" sz="2000" dirty="0" smtClean="0"/>
              <a:t>Proposed solution: Simultaneous multi-round auction, as in spectrum auctions.</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52</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609600"/>
            <a:ext cx="7772400" cy="803275"/>
          </a:xfrm>
        </p:spPr>
        <p:txBody>
          <a:bodyPr/>
          <a:lstStyle/>
          <a:p>
            <a:r>
              <a:rPr lang="en-GB" sz="3200" b="1" dirty="0" smtClean="0"/>
              <a:t>Auction Design: Timber</a:t>
            </a:r>
            <a:endParaRPr lang="en-GB" sz="3200" b="1" dirty="0"/>
          </a:p>
        </p:txBody>
      </p:sp>
      <p:sp>
        <p:nvSpPr>
          <p:cNvPr id="76803" name="Rectangle 3"/>
          <p:cNvSpPr>
            <a:spLocks noGrp="1" noChangeArrowheads="1"/>
          </p:cNvSpPr>
          <p:nvPr>
            <p:ph type="body" idx="1"/>
          </p:nvPr>
        </p:nvSpPr>
        <p:spPr>
          <a:xfrm>
            <a:off x="685800" y="1557338"/>
            <a:ext cx="7772400" cy="4371992"/>
          </a:xfrm>
        </p:spPr>
        <p:txBody>
          <a:bodyPr/>
          <a:lstStyle/>
          <a:p>
            <a:pPr>
              <a:lnSpc>
                <a:spcPct val="80000"/>
              </a:lnSpc>
              <a:buFontTx/>
              <a:buNone/>
            </a:pPr>
            <a:r>
              <a:rPr lang="en-US" sz="2000" dirty="0" smtClean="0"/>
              <a:t>Forest Service uses both FPSB and English auctions.</a:t>
            </a:r>
          </a:p>
          <a:p>
            <a:pPr>
              <a:lnSpc>
                <a:spcPct val="80000"/>
              </a:lnSpc>
              <a:buFontTx/>
              <a:buNone/>
            </a:pPr>
            <a:r>
              <a:rPr lang="en-US" sz="2000" dirty="0" smtClean="0"/>
              <a:t>Key issues for timber:</a:t>
            </a:r>
          </a:p>
          <a:p>
            <a:pPr marL="857250" lvl="1" indent="-457200">
              <a:lnSpc>
                <a:spcPct val="80000"/>
              </a:lnSpc>
              <a:buFontTx/>
              <a:buAutoNum type="arabicPeriod"/>
            </a:pPr>
            <a:r>
              <a:rPr lang="en-US" sz="2000" dirty="0" smtClean="0"/>
              <a:t>Bidder asymmetries.</a:t>
            </a:r>
          </a:p>
          <a:p>
            <a:pPr marL="857250" lvl="1" indent="-457200">
              <a:lnSpc>
                <a:spcPct val="80000"/>
              </a:lnSpc>
              <a:buFontTx/>
              <a:buAutoNum type="arabicPeriod"/>
            </a:pPr>
            <a:r>
              <a:rPr lang="en-US" sz="2000" dirty="0" smtClean="0"/>
              <a:t>Common values associated with scaled sales.</a:t>
            </a:r>
          </a:p>
          <a:p>
            <a:pPr marL="857250" lvl="1" indent="-457200">
              <a:lnSpc>
                <a:spcPct val="80000"/>
              </a:lnSpc>
              <a:buFontTx/>
              <a:buAutoNum type="arabicPeriod"/>
            </a:pPr>
            <a:r>
              <a:rPr lang="en-US" sz="2000" dirty="0" smtClean="0"/>
              <a:t>Potential collusion.</a:t>
            </a:r>
          </a:p>
          <a:p>
            <a:pPr marL="274320" lvl="0" indent="-457200">
              <a:buNone/>
            </a:pPr>
            <a:r>
              <a:rPr lang="en-US" sz="2000" dirty="0" smtClean="0"/>
              <a:t>Winner’s curse argues for release of as much information as possible.</a:t>
            </a:r>
          </a:p>
          <a:p>
            <a:pPr marL="274320" lvl="0" indent="-457200">
              <a:buNone/>
            </a:pPr>
            <a:r>
              <a:rPr lang="en-US" sz="2000" dirty="0" smtClean="0"/>
              <a:t>Proposed solution: Open outcry auction</a:t>
            </a:r>
          </a:p>
          <a:p>
            <a:pPr marL="274320" lvl="0" indent="-457200">
              <a:buNone/>
            </a:pPr>
            <a:r>
              <a:rPr lang="en-US" sz="2000" dirty="0" smtClean="0"/>
              <a:t>Currently, Forest Service limits bid skewing.</a:t>
            </a:r>
          </a:p>
          <a:p>
            <a:pPr marL="274320" lvl="0" indent="-457200">
              <a:buNone/>
            </a:pPr>
            <a:r>
              <a:rPr lang="en-US" sz="2000" dirty="0" smtClean="0"/>
              <a:t>But </a:t>
            </a:r>
            <a:r>
              <a:rPr lang="en-US" sz="2000" dirty="0" err="1" smtClean="0"/>
              <a:t>Athey</a:t>
            </a:r>
            <a:r>
              <a:rPr lang="en-US" sz="2000" dirty="0" smtClean="0"/>
              <a:t> &amp; Levin evidence indicates that information rents are bid away in English auctions.</a:t>
            </a:r>
          </a:p>
          <a:p>
            <a:pPr marL="274320" lvl="0" indent="-457200">
              <a:buNone/>
            </a:pPr>
            <a:r>
              <a:rPr lang="en-US" sz="2000" dirty="0" err="1" smtClean="0"/>
              <a:t>Athey</a:t>
            </a:r>
            <a:r>
              <a:rPr lang="en-US" sz="2000" dirty="0" smtClean="0"/>
              <a:t>, Levin &amp; </a:t>
            </a:r>
            <a:r>
              <a:rPr lang="en-US" sz="2000" dirty="0" err="1" smtClean="0"/>
              <a:t>Seira</a:t>
            </a:r>
            <a:r>
              <a:rPr lang="en-US" sz="2000" dirty="0" smtClean="0"/>
              <a:t> (QJE 2011) use outcomes in FPSB auctions to test whether there is collusion in English auctions. In their sample, limited evidence of collusion.</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53</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25575876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47698"/>
          </a:xfrm>
        </p:spPr>
        <p:txBody>
          <a:bodyPr/>
          <a:lstStyle/>
          <a:p>
            <a:r>
              <a:rPr lang="en-US" sz="3200" b="1" dirty="0" smtClean="0"/>
              <a:t>Auction Format Tradeoffs</a:t>
            </a:r>
            <a:endParaRPr lang="en-US" sz="3200" b="1" dirty="0"/>
          </a:p>
        </p:txBody>
      </p:sp>
      <p:sp>
        <p:nvSpPr>
          <p:cNvPr id="6" name="Content Placeholder 5"/>
          <p:cNvSpPr>
            <a:spLocks noGrp="1"/>
          </p:cNvSpPr>
          <p:nvPr>
            <p:ph idx="1"/>
          </p:nvPr>
        </p:nvSpPr>
        <p:spPr>
          <a:xfrm>
            <a:off x="685800" y="1428736"/>
            <a:ext cx="7772400" cy="4667264"/>
          </a:xfrm>
        </p:spPr>
        <p:txBody>
          <a:bodyPr/>
          <a:lstStyle/>
          <a:p>
            <a:pPr>
              <a:buNone/>
            </a:pPr>
            <a:r>
              <a:rPr lang="en-US" sz="2000" dirty="0" smtClean="0"/>
              <a:t>Why might open auctions be preferable?</a:t>
            </a:r>
          </a:p>
          <a:p>
            <a:r>
              <a:rPr lang="en-US" sz="2000" dirty="0" smtClean="0"/>
              <a:t>Bidding reveals information about competitors’ valuations, reducing the risk of winners’ curse. Bidding will be more aggressive.</a:t>
            </a:r>
          </a:p>
          <a:p>
            <a:r>
              <a:rPr lang="en-US" sz="2000" dirty="0" smtClean="0"/>
              <a:t>Reduce ex post regret from overpayment, or from losing narrowly.</a:t>
            </a:r>
          </a:p>
          <a:p>
            <a:r>
              <a:rPr lang="en-US" sz="2000" dirty="0" smtClean="0"/>
              <a:t>If bidders are asymmetric, more likely to achieve efficient allocation.</a:t>
            </a:r>
          </a:p>
          <a:p>
            <a:r>
              <a:rPr lang="en-US" sz="2000" dirty="0" smtClean="0"/>
              <a:t>Easier to assemble packages to realize complementarities.</a:t>
            </a:r>
          </a:p>
          <a:p>
            <a:r>
              <a:rPr lang="en-US" sz="2000" dirty="0" smtClean="0"/>
              <a:t>Financially constrained bidders are potential competitors on more tracts.</a:t>
            </a:r>
          </a:p>
          <a:p>
            <a:pPr>
              <a:buNone/>
            </a:pPr>
            <a:r>
              <a:rPr lang="en-US" sz="2000" dirty="0" smtClean="0"/>
              <a:t>Why use a sealed bid format?</a:t>
            </a:r>
          </a:p>
          <a:p>
            <a:r>
              <a:rPr lang="en-US" sz="2000" dirty="0" smtClean="0"/>
              <a:t>It is easier to set up and run.  Open auctions involve much more communication between bidders and the seller.</a:t>
            </a:r>
          </a:p>
          <a:p>
            <a:r>
              <a:rPr lang="en-US" sz="2000" dirty="0" smtClean="0"/>
              <a:t>If bidders are asymmetric or risk averse, can achieve higher revenues.</a:t>
            </a:r>
          </a:p>
          <a:p>
            <a:r>
              <a:rPr lang="en-US" sz="2000" dirty="0" smtClean="0"/>
              <a:t>Less susceptible to bidder collusion.</a:t>
            </a:r>
          </a:p>
          <a:p>
            <a:pPr>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54</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404664"/>
            <a:ext cx="7772400" cy="504056"/>
          </a:xfrm>
        </p:spPr>
        <p:txBody>
          <a:bodyPr/>
          <a:lstStyle/>
          <a:p>
            <a:r>
              <a:rPr lang="en-US" sz="3200" b="1" dirty="0" smtClean="0"/>
              <a:t>Simultaneous vs. Sequential</a:t>
            </a:r>
            <a:endParaRPr lang="en-US" sz="3200" b="1" dirty="0"/>
          </a:p>
        </p:txBody>
      </p:sp>
      <p:sp>
        <p:nvSpPr>
          <p:cNvPr id="6" name="Content Placeholder 5"/>
          <p:cNvSpPr>
            <a:spLocks noGrp="1"/>
          </p:cNvSpPr>
          <p:nvPr>
            <p:ph idx="1"/>
          </p:nvPr>
        </p:nvSpPr>
        <p:spPr>
          <a:xfrm>
            <a:off x="685800" y="1124744"/>
            <a:ext cx="7772400" cy="5040560"/>
          </a:xfrm>
        </p:spPr>
        <p:txBody>
          <a:bodyPr/>
          <a:lstStyle/>
          <a:p>
            <a:pPr>
              <a:buNone/>
            </a:pPr>
            <a:r>
              <a:rPr lang="en-US" sz="2000" dirty="0" smtClean="0"/>
              <a:t>Simultaneous sale generates more information: bidders observe prices on all tracts and can respond to this information in making decisions about which tracts to pursue and how much to bid for them.</a:t>
            </a:r>
          </a:p>
          <a:p>
            <a:pPr>
              <a:buNone/>
            </a:pPr>
            <a:r>
              <a:rPr lang="en-US" sz="2000" dirty="0" smtClean="0"/>
              <a:t>Simultaneous sale is flexible: bidders can switch to backup combinations of tracts if their first-choice combinations become too expensive.</a:t>
            </a:r>
          </a:p>
          <a:p>
            <a:pPr>
              <a:buNone/>
            </a:pPr>
            <a:r>
              <a:rPr lang="en-US" sz="2000" dirty="0" smtClean="0"/>
              <a:t>Desirable Features: </a:t>
            </a:r>
          </a:p>
          <a:p>
            <a:pPr lvl="0"/>
            <a:r>
              <a:rPr lang="en-US" sz="2000" dirty="0" smtClean="0"/>
              <a:t>Similar tracts sell for similar prices.</a:t>
            </a:r>
          </a:p>
          <a:p>
            <a:pPr lvl="0"/>
            <a:r>
              <a:rPr lang="en-US" sz="2000" dirty="0" smtClean="0"/>
              <a:t>Greater information release + greater flexibility to respond to info </a:t>
            </a:r>
            <a:r>
              <a:rPr lang="en-US" sz="2000" dirty="0" smtClean="0">
                <a:sym typeface="Symbol"/>
              </a:rPr>
              <a:t></a:t>
            </a:r>
            <a:r>
              <a:rPr lang="en-US" sz="2000" dirty="0" smtClean="0"/>
              <a:t> more efficient aggregations of tracts.</a:t>
            </a:r>
          </a:p>
          <a:p>
            <a:pPr>
              <a:buNone/>
            </a:pPr>
            <a:r>
              <a:rPr lang="en-US" sz="2000" dirty="0" smtClean="0"/>
              <a:t> Undesirable Feature:</a:t>
            </a:r>
          </a:p>
          <a:p>
            <a:pPr lvl="0"/>
            <a:r>
              <a:rPr lang="en-US" sz="2000" dirty="0" smtClean="0"/>
              <a:t>Bidders may try to hide their valuations by using a “snake in the grass” strategy – not bid seriously until the very end. But if everyone adopts this strategy, bids are not informative, and the auction never ends. </a:t>
            </a:r>
          </a:p>
          <a:p>
            <a:pPr marL="274320" indent="-457200">
              <a:buNone/>
            </a:pPr>
            <a:r>
              <a:rPr lang="en-US" sz="2000" dirty="0" smtClean="0"/>
              <a:t>Minimum bid increments or activity rules force bidders to bid with increasing sincerity. </a:t>
            </a:r>
          </a:p>
          <a:p>
            <a:pPr>
              <a:buNone/>
            </a:pP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55</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404664"/>
            <a:ext cx="7772400" cy="504056"/>
          </a:xfrm>
        </p:spPr>
        <p:txBody>
          <a:bodyPr/>
          <a:lstStyle/>
          <a:p>
            <a:r>
              <a:rPr lang="en-US" sz="3200" b="1" dirty="0" smtClean="0"/>
              <a:t>Other Auction Design Issues</a:t>
            </a:r>
            <a:endParaRPr lang="en-US" sz="3200" b="1" dirty="0"/>
          </a:p>
        </p:txBody>
      </p:sp>
      <p:sp>
        <p:nvSpPr>
          <p:cNvPr id="6" name="Content Placeholder 5"/>
          <p:cNvSpPr>
            <a:spLocks noGrp="1"/>
          </p:cNvSpPr>
          <p:nvPr>
            <p:ph idx="1"/>
          </p:nvPr>
        </p:nvSpPr>
        <p:spPr>
          <a:xfrm>
            <a:off x="685800" y="1124744"/>
            <a:ext cx="7772400" cy="5040560"/>
          </a:xfrm>
        </p:spPr>
        <p:txBody>
          <a:bodyPr/>
          <a:lstStyle/>
          <a:p>
            <a:pPr marL="274320" indent="-457200">
              <a:buNone/>
            </a:pPr>
            <a:r>
              <a:rPr lang="en-US" sz="2000" b="1" dirty="0" smtClean="0"/>
              <a:t>Joint Bids: </a:t>
            </a:r>
            <a:r>
              <a:rPr lang="en-US" sz="2000" dirty="0" smtClean="0"/>
              <a:t>Permitted in OCS sales, except joint bids involving two or more of the 8 largest firms.</a:t>
            </a:r>
          </a:p>
          <a:p>
            <a:pPr marL="274320" indent="-457200">
              <a:buNone/>
            </a:pPr>
            <a:r>
              <a:rPr lang="en-US" sz="2000" dirty="0" smtClean="0"/>
              <a:t>Rationale: Joint bids </a:t>
            </a:r>
            <a:r>
              <a:rPr lang="en-US" sz="2000" dirty="0"/>
              <a:t>e</a:t>
            </a:r>
            <a:r>
              <a:rPr lang="en-US" sz="2000" dirty="0" smtClean="0"/>
              <a:t>nhance competition by facilitating participation by financially constrained bidders.  </a:t>
            </a:r>
          </a:p>
          <a:p>
            <a:pPr>
              <a:buNone/>
            </a:pPr>
            <a:r>
              <a:rPr lang="en-US" sz="2000" dirty="0" smtClean="0"/>
              <a:t>Concern: May reduce competition if there are few potential bidders.</a:t>
            </a:r>
          </a:p>
          <a:p>
            <a:r>
              <a:rPr lang="en-US" sz="2000" dirty="0" smtClean="0"/>
              <a:t>Drainage leases (owners of neighbor tracts have information advantage) </a:t>
            </a:r>
          </a:p>
          <a:p>
            <a:r>
              <a:rPr lang="en-US" sz="2000" dirty="0" smtClean="0"/>
              <a:t>Deep water</a:t>
            </a:r>
          </a:p>
          <a:p>
            <a:pPr marL="274320" indent="-457200">
              <a:buNone/>
            </a:pPr>
            <a:r>
              <a:rPr lang="en-US" sz="2000" b="1" dirty="0" smtClean="0"/>
              <a:t>Reserve Price: </a:t>
            </a:r>
            <a:r>
              <a:rPr lang="en-US" sz="2000" dirty="0" smtClean="0"/>
              <a:t>OCS has common announced minimum bid for all tracts in a sale, retains right to reject high bid.</a:t>
            </a:r>
          </a:p>
          <a:p>
            <a:pPr marL="274320" indent="-457200">
              <a:buNone/>
            </a:pPr>
            <a:r>
              <a:rPr lang="en-US" sz="2000" dirty="0" smtClean="0"/>
              <a:t>I.e</a:t>
            </a:r>
            <a:r>
              <a:rPr lang="en-US" sz="2000" dirty="0"/>
              <a:t>.</a:t>
            </a:r>
            <a:r>
              <a:rPr lang="en-US" sz="2000" dirty="0" smtClean="0"/>
              <a:t>, secret reserve price with common known lower bound.</a:t>
            </a:r>
          </a:p>
          <a:p>
            <a:pPr marL="274320" indent="-457200">
              <a:buNone/>
            </a:pPr>
            <a:r>
              <a:rPr lang="en-US" sz="2000" dirty="0" smtClean="0"/>
              <a:t>A secret reserve price is advantageous if competition is limited (few potential bidders, or collusion suspected).</a:t>
            </a:r>
          </a:p>
          <a:p>
            <a:pPr marL="274320" indent="-457200">
              <a:buNone/>
            </a:pPr>
            <a:r>
              <a:rPr lang="en-US" sz="2000" dirty="0" smtClean="0"/>
              <a:t>Tradeoff of bid levels vs. </a:t>
            </a:r>
            <a:r>
              <a:rPr lang="en-US" sz="2000" i="1" dirty="0" smtClean="0"/>
              <a:t>ex ante</a:t>
            </a:r>
            <a:r>
              <a:rPr lang="en-US" sz="2000" dirty="0" smtClean="0"/>
              <a:t> information acquisition.</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56</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7982733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658813"/>
          </a:xfrm>
        </p:spPr>
        <p:txBody>
          <a:bodyPr/>
          <a:lstStyle/>
          <a:p>
            <a:r>
              <a:rPr lang="en-GB" sz="3200" b="1" dirty="0" smtClean="0"/>
              <a:t>Evaluation</a:t>
            </a:r>
            <a:endParaRPr lang="en-GB" sz="3200" b="1" dirty="0"/>
          </a:p>
        </p:txBody>
      </p:sp>
      <p:sp>
        <p:nvSpPr>
          <p:cNvPr id="10243" name="Rectangle 3"/>
          <p:cNvSpPr>
            <a:spLocks noGrp="1" noChangeArrowheads="1"/>
          </p:cNvSpPr>
          <p:nvPr>
            <p:ph type="body" idx="1"/>
          </p:nvPr>
        </p:nvSpPr>
        <p:spPr>
          <a:xfrm>
            <a:off x="685800" y="1628775"/>
            <a:ext cx="7772400" cy="4467225"/>
          </a:xfrm>
        </p:spPr>
        <p:txBody>
          <a:bodyPr/>
          <a:lstStyle/>
          <a:p>
            <a:pPr>
              <a:buFontTx/>
              <a:buNone/>
            </a:pPr>
            <a:r>
              <a:rPr lang="en-GB" sz="2000" dirty="0" smtClean="0"/>
              <a:t>Low drill rate in </a:t>
            </a:r>
            <a:r>
              <a:rPr lang="en-GB" sz="2000" dirty="0"/>
              <a:t>AWL </a:t>
            </a:r>
            <a:r>
              <a:rPr lang="en-GB" sz="2000" dirty="0" smtClean="0"/>
              <a:t>period suggests many leases bought for option value, esp. in deep water (with 10 year lease term).</a:t>
            </a:r>
          </a:p>
          <a:p>
            <a:pPr>
              <a:buNone/>
            </a:pPr>
            <a:r>
              <a:rPr lang="en-GB" sz="2000" dirty="0" smtClean="0"/>
              <a:t>Less than 10% of leases were purchased in any given sale</a:t>
            </a:r>
            <a:r>
              <a:rPr lang="en-GB" sz="2000" dirty="0"/>
              <a:t>.</a:t>
            </a:r>
            <a:r>
              <a:rPr lang="en-GB" sz="2000" dirty="0" smtClean="0"/>
              <a:t> Why not all?</a:t>
            </a:r>
          </a:p>
          <a:p>
            <a:pPr>
              <a:buFontTx/>
              <a:buNone/>
            </a:pPr>
            <a:r>
              <a:rPr lang="en-GB" sz="2000" dirty="0" smtClean="0"/>
              <a:t>Financial constraints? Unlikely; aggregate bid amounts fell.</a:t>
            </a:r>
          </a:p>
          <a:p>
            <a:pPr>
              <a:buFontTx/>
              <a:buNone/>
            </a:pPr>
            <a:r>
              <a:rPr lang="en-GB" sz="2000" dirty="0" smtClean="0"/>
              <a:t>Diseconomies of scale? Aggregate drilling costs are convex, as rigs are in limited supply. But 10 year lease term should allow smoothing. </a:t>
            </a:r>
          </a:p>
          <a:p>
            <a:pPr>
              <a:buFontTx/>
              <a:buNone/>
            </a:pPr>
            <a:r>
              <a:rPr lang="en-GB" sz="2000" dirty="0" smtClean="0"/>
              <a:t>Our guess: Diseconomies of scale in acquisition and processing of information.</a:t>
            </a:r>
          </a:p>
          <a:p>
            <a:pPr>
              <a:buFontTx/>
              <a:buNone/>
            </a:pPr>
            <a:r>
              <a:rPr lang="en-GB" sz="2000" dirty="0" smtClean="0"/>
              <a:t>OCS auctions worked well until 1982. </a:t>
            </a:r>
          </a:p>
          <a:p>
            <a:pPr>
              <a:buFontTx/>
              <a:buNone/>
            </a:pPr>
            <a:r>
              <a:rPr lang="en-GB" sz="2000" dirty="0" smtClean="0"/>
              <a:t>Since 1983, low drilling rates, low government share. </a:t>
            </a:r>
          </a:p>
          <a:p>
            <a:pPr>
              <a:buFontTx/>
              <a:buNone/>
            </a:pPr>
            <a:r>
              <a:rPr lang="en-GB" sz="2000" dirty="0" smtClean="0"/>
              <a:t>We’d recommend a multi-round auction, shorter lease terms (5 vs. 10 years), more information disclosure (esp. drilling outcomes).</a:t>
            </a:r>
            <a:endParaRPr lang="en-GB"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57</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Offshore Experience</a:t>
            </a:r>
            <a:endParaRPr lang="en-US" sz="3200" b="1" dirty="0"/>
          </a:p>
        </p:txBody>
      </p:sp>
      <p:sp>
        <p:nvSpPr>
          <p:cNvPr id="3" name="Content Placeholder 2"/>
          <p:cNvSpPr>
            <a:spLocks noGrp="1"/>
          </p:cNvSpPr>
          <p:nvPr>
            <p:ph idx="1"/>
          </p:nvPr>
        </p:nvSpPr>
        <p:spPr/>
        <p:txBody>
          <a:bodyPr/>
          <a:lstStyle/>
          <a:p>
            <a:pPr marL="0" indent="0">
              <a:lnSpc>
                <a:spcPct val="80000"/>
              </a:lnSpc>
              <a:buNone/>
            </a:pPr>
            <a:r>
              <a:rPr lang="en-US" sz="2000" dirty="0"/>
              <a:t>1954-1982:</a:t>
            </a:r>
          </a:p>
          <a:p>
            <a:pPr>
              <a:lnSpc>
                <a:spcPct val="80000"/>
              </a:lnSpc>
            </a:pPr>
            <a:r>
              <a:rPr lang="en-US" sz="2000" dirty="0" smtClean="0"/>
              <a:t>Supply </a:t>
            </a:r>
            <a:r>
              <a:rPr lang="en-US" sz="2000" dirty="0"/>
              <a:t>of </a:t>
            </a:r>
            <a:r>
              <a:rPr lang="en-US" sz="2000" dirty="0" smtClean="0"/>
              <a:t>tracts limited, </a:t>
            </a:r>
            <a:r>
              <a:rPr lang="en-US" sz="2000" dirty="0"/>
              <a:t>by restricting areas available for leasing</a:t>
            </a:r>
          </a:p>
          <a:p>
            <a:pPr marL="0" indent="0">
              <a:lnSpc>
                <a:spcPct val="80000"/>
              </a:lnSpc>
              <a:buNone/>
            </a:pPr>
            <a:endParaRPr lang="en-US" sz="2000" dirty="0" smtClean="0"/>
          </a:p>
          <a:p>
            <a:pPr marL="0" indent="0">
              <a:lnSpc>
                <a:spcPct val="80000"/>
              </a:lnSpc>
              <a:buNone/>
            </a:pPr>
            <a:r>
              <a:rPr lang="en-US" sz="2000" dirty="0" smtClean="0"/>
              <a:t>1983-present</a:t>
            </a:r>
            <a:r>
              <a:rPr lang="en-US" sz="2000" dirty="0"/>
              <a:t>: Area Wide Leasing (AWL)</a:t>
            </a:r>
          </a:p>
          <a:p>
            <a:pPr>
              <a:lnSpc>
                <a:spcPct val="80000"/>
              </a:lnSpc>
            </a:pPr>
            <a:r>
              <a:rPr lang="en-US" sz="2000" dirty="0"/>
              <a:t>Dramatic increase in number of tracts available for sale (factor of 20</a:t>
            </a:r>
            <a:r>
              <a:rPr lang="en-US" sz="2000" dirty="0" smtClean="0"/>
              <a:t>).</a:t>
            </a:r>
            <a:endParaRPr lang="en-US" sz="2000" dirty="0"/>
          </a:p>
          <a:p>
            <a:pPr>
              <a:lnSpc>
                <a:spcPct val="80000"/>
              </a:lnSpc>
            </a:pPr>
            <a:r>
              <a:rPr lang="en-US" sz="2000" dirty="0"/>
              <a:t>Number of tracts sold per year </a:t>
            </a:r>
            <a:r>
              <a:rPr lang="en-US" sz="2000" dirty="0" smtClean="0"/>
              <a:t>increased </a:t>
            </a:r>
            <a:r>
              <a:rPr lang="en-US" sz="2000" dirty="0"/>
              <a:t>by factor of </a:t>
            </a:r>
            <a:r>
              <a:rPr lang="en-US" sz="2000" dirty="0" smtClean="0"/>
              <a:t>4.</a:t>
            </a:r>
            <a:endParaRPr lang="en-US" sz="2000" dirty="0"/>
          </a:p>
          <a:p>
            <a:pPr>
              <a:lnSpc>
                <a:spcPct val="80000"/>
              </a:lnSpc>
            </a:pPr>
            <a:r>
              <a:rPr lang="en-US" sz="2000" dirty="0"/>
              <a:t>Numbers of drilled and productive tracts both increased by factor of </a:t>
            </a:r>
            <a:r>
              <a:rPr lang="en-US" sz="2000" dirty="0" smtClean="0"/>
              <a:t>2.</a:t>
            </a:r>
            <a:endParaRPr lang="en-US" sz="2000" dirty="0"/>
          </a:p>
          <a:p>
            <a:pPr>
              <a:lnSpc>
                <a:spcPct val="80000"/>
              </a:lnSpc>
            </a:pPr>
            <a:r>
              <a:rPr lang="en-US" sz="2000" dirty="0" smtClean="0"/>
              <a:t>Aggregate </a:t>
            </a:r>
            <a:r>
              <a:rPr lang="en-US" sz="2000" dirty="0"/>
              <a:t>bids fell</a:t>
            </a:r>
            <a:r>
              <a:rPr lang="en-US" sz="2000" dirty="0" smtClean="0"/>
              <a:t>.</a:t>
            </a:r>
          </a:p>
          <a:p>
            <a:pPr>
              <a:lnSpc>
                <a:spcPct val="80000"/>
              </a:lnSpc>
            </a:pPr>
            <a:r>
              <a:rPr lang="en-US" sz="2000" dirty="0"/>
              <a:t>Much lower government share of rents, </a:t>
            </a:r>
            <a:r>
              <a:rPr lang="en-US" sz="2000" dirty="0" smtClean="0"/>
              <a:t>especially in deep water (Haile, Hendricks &amp; Porter, IJIO 2010).</a:t>
            </a:r>
            <a:endParaRPr lang="en-US" sz="2000" dirty="0"/>
          </a:p>
          <a:p>
            <a:pPr marL="0" indent="0">
              <a:lnSpc>
                <a:spcPct val="80000"/>
              </a:lnSpc>
              <a:buNone/>
            </a:pPr>
            <a:endParaRPr lang="en-US" sz="2000" dirty="0" smtClean="0"/>
          </a:p>
          <a:p>
            <a:pPr marL="0" indent="0">
              <a:lnSpc>
                <a:spcPct val="80000"/>
              </a:lnSpc>
              <a:buNone/>
            </a:pPr>
            <a:r>
              <a:rPr lang="en-US" sz="2000" dirty="0" smtClean="0"/>
              <a:t>Environmental </a:t>
            </a:r>
            <a:r>
              <a:rPr lang="en-US" sz="2000" dirty="0"/>
              <a:t>restriction: Ban on activity in most of Eastern Gulf </a:t>
            </a:r>
          </a:p>
        </p:txBody>
      </p:sp>
      <p:sp>
        <p:nvSpPr>
          <p:cNvPr id="4" name="Slide Number Placeholder 3"/>
          <p:cNvSpPr>
            <a:spLocks noGrp="1"/>
          </p:cNvSpPr>
          <p:nvPr>
            <p:ph type="sldNum" sz="quarter" idx="12"/>
          </p:nvPr>
        </p:nvSpPr>
        <p:spPr/>
        <p:txBody>
          <a:bodyPr/>
          <a:lstStyle/>
          <a:p>
            <a:fld id="{386FEBFF-93DC-4DCC-BB82-F0B13A0EB64F}" type="slidenum">
              <a:rPr lang="en-GB" smtClean="0"/>
              <a:pPr/>
              <a:t>58</a:t>
            </a:fld>
            <a:endParaRPr lang="en-GB"/>
          </a:p>
        </p:txBody>
      </p:sp>
    </p:spTree>
    <p:extLst>
      <p:ext uri="{BB962C8B-B14F-4D97-AF65-F5344CB8AC3E}">
        <p14:creationId xmlns:p14="http://schemas.microsoft.com/office/powerpoint/2010/main" val="1169954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274638"/>
            <a:ext cx="8229600" cy="868362"/>
          </a:xfrm>
        </p:spPr>
        <p:txBody>
          <a:bodyPr/>
          <a:lstStyle/>
          <a:p>
            <a:pPr eaLnBrk="1" hangingPunct="1"/>
            <a:r>
              <a:rPr lang="en-US" sz="3200" b="1" dirty="0" smtClean="0"/>
              <a:t>Simultaneous Multi-Round Auction Design</a:t>
            </a:r>
          </a:p>
        </p:txBody>
      </p:sp>
      <p:sp>
        <p:nvSpPr>
          <p:cNvPr id="34820" name="Rectangle 3"/>
          <p:cNvSpPr>
            <a:spLocks noGrp="1" noChangeArrowheads="1"/>
          </p:cNvSpPr>
          <p:nvPr>
            <p:ph type="body" idx="1"/>
          </p:nvPr>
        </p:nvSpPr>
        <p:spPr>
          <a:xfrm>
            <a:off x="457200" y="1124744"/>
            <a:ext cx="8229600" cy="5001419"/>
          </a:xfrm>
        </p:spPr>
        <p:txBody>
          <a:bodyPr/>
          <a:lstStyle/>
          <a:p>
            <a:pPr lvl="0"/>
            <a:r>
              <a:rPr lang="en-US" sz="2000" dirty="0" smtClean="0"/>
              <a:t>In each round, bidders simultaneously submit bids for tracts.</a:t>
            </a:r>
          </a:p>
          <a:p>
            <a:pPr lvl="0"/>
            <a:r>
              <a:rPr lang="en-US" sz="2000" dirty="0" smtClean="0"/>
              <a:t>At end of each round, new bids and identities of bidders are posted.</a:t>
            </a:r>
          </a:p>
          <a:p>
            <a:pPr lvl="0"/>
            <a:r>
              <a:rPr lang="en-US" sz="2000" dirty="0" smtClean="0"/>
              <a:t>Standing high bid for each tract at the end of each round is the larger of the previous standing high bid or the highest new bid (or a fixed increment if the tract is bid). </a:t>
            </a:r>
          </a:p>
          <a:p>
            <a:pPr lvl="0"/>
            <a:r>
              <a:rPr lang="en-US" sz="2000" dirty="0" smtClean="0"/>
              <a:t>Corresponding bidder for each tract is the one who submitted the standing high bid (randomized in some cases if multiple submissions). </a:t>
            </a:r>
          </a:p>
          <a:p>
            <a:pPr lvl="0"/>
            <a:r>
              <a:rPr lang="en-US" sz="2000" dirty="0" smtClean="0"/>
              <a:t>At the end of each round, minimum bids for the new round are posted: standing high bid plus bid increment.</a:t>
            </a:r>
          </a:p>
          <a:p>
            <a:pPr>
              <a:buNone/>
            </a:pPr>
            <a:r>
              <a:rPr lang="en-US" sz="2000" dirty="0" smtClean="0"/>
              <a:t>All tracts are open for bidding in a round and remain open as long as acceptable bids are placed on any of the tracts.</a:t>
            </a:r>
          </a:p>
          <a:p>
            <a:pPr>
              <a:buNone/>
            </a:pPr>
            <a:r>
              <a:rPr lang="en-US" sz="2000" i="1" dirty="0" smtClean="0"/>
              <a:t>Basic Idea</a:t>
            </a:r>
            <a:r>
              <a:rPr lang="en-US" sz="2000" dirty="0" smtClean="0"/>
              <a:t>: Multiple item extension of the English auction. Bidders can express their valuations for different combinations of tracts; competition forces them to eventually reveal their valuations. </a:t>
            </a:r>
          </a:p>
          <a:p>
            <a:pPr marL="457200" indent="-457200" eaLnBrk="1" hangingPunct="1">
              <a:lnSpc>
                <a:spcPct val="80000"/>
              </a:lnSpc>
              <a:buNone/>
            </a:pPr>
            <a:endParaRPr lang="en-US" sz="2000" dirty="0" smtClean="0"/>
          </a:p>
        </p:txBody>
      </p:sp>
      <p:sp>
        <p:nvSpPr>
          <p:cNvPr id="2" name="Slide Number Placeholder 1"/>
          <p:cNvSpPr>
            <a:spLocks noGrp="1"/>
          </p:cNvSpPr>
          <p:nvPr>
            <p:ph type="sldNum" sz="quarter" idx="12"/>
          </p:nvPr>
        </p:nvSpPr>
        <p:spPr/>
        <p:txBody>
          <a:bodyPr/>
          <a:lstStyle/>
          <a:p>
            <a:fld id="{386FEBFF-93DC-4DCC-BB82-F0B13A0EB64F}" type="slidenum">
              <a:rPr lang="en-GB" smtClean="0"/>
              <a:pPr/>
              <a:t>59</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extLst>
      <p:ext uri="{BB962C8B-B14F-4D97-AF65-F5344CB8AC3E}">
        <p14:creationId xmlns:p14="http://schemas.microsoft.com/office/powerpoint/2010/main" val="3663694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548681"/>
            <a:ext cx="7772400" cy="576064"/>
          </a:xfrm>
        </p:spPr>
        <p:txBody>
          <a:bodyPr/>
          <a:lstStyle/>
          <a:p>
            <a:r>
              <a:rPr lang="en-GB" sz="3200" b="1" dirty="0" smtClean="0"/>
              <a:t>The </a:t>
            </a:r>
            <a:r>
              <a:rPr lang="en-GB" sz="3200" b="1" dirty="0" err="1" smtClean="0"/>
              <a:t>Laffont</a:t>
            </a:r>
            <a:r>
              <a:rPr lang="en-GB" sz="3200" b="1" dirty="0" smtClean="0"/>
              <a:t> Program</a:t>
            </a:r>
            <a:endParaRPr lang="en-GB" sz="3200" b="1" dirty="0"/>
          </a:p>
        </p:txBody>
      </p:sp>
      <p:sp>
        <p:nvSpPr>
          <p:cNvPr id="2051" name="Rectangle 3"/>
          <p:cNvSpPr>
            <a:spLocks noGrp="1" noChangeArrowheads="1"/>
          </p:cNvSpPr>
          <p:nvPr>
            <p:ph type="body" idx="1"/>
          </p:nvPr>
        </p:nvSpPr>
        <p:spPr>
          <a:xfrm>
            <a:off x="685800" y="1412776"/>
            <a:ext cx="7772400" cy="4752528"/>
          </a:xfrm>
        </p:spPr>
        <p:txBody>
          <a:bodyPr/>
          <a:lstStyle/>
          <a:p>
            <a:pPr>
              <a:lnSpc>
                <a:spcPct val="80000"/>
              </a:lnSpc>
              <a:buFontTx/>
              <a:buNone/>
            </a:pPr>
            <a:r>
              <a:rPr lang="en-US" sz="2000" dirty="0" smtClean="0"/>
              <a:t>Transform mechanism design from a theory about </a:t>
            </a:r>
            <a:r>
              <a:rPr lang="en-US" sz="2000" dirty="0" err="1" smtClean="0"/>
              <a:t>unobservables</a:t>
            </a:r>
            <a:r>
              <a:rPr lang="en-US" sz="2000" dirty="0" smtClean="0"/>
              <a:t> into a theory that is testable, implementable, and useful for policy-makers.  </a:t>
            </a:r>
          </a:p>
          <a:p>
            <a:pPr>
              <a:lnSpc>
                <a:spcPct val="80000"/>
              </a:lnSpc>
              <a:buFontTx/>
              <a:buNone/>
            </a:pPr>
            <a:endParaRPr lang="en-US" sz="2000" dirty="0"/>
          </a:p>
          <a:p>
            <a:pPr>
              <a:lnSpc>
                <a:spcPct val="80000"/>
              </a:lnSpc>
              <a:buFontTx/>
              <a:buNone/>
            </a:pPr>
            <a:r>
              <a:rPr lang="en-US" sz="2000" dirty="0" smtClean="0"/>
              <a:t>For convenience, consider  a seller’s auction.</a:t>
            </a:r>
          </a:p>
          <a:p>
            <a:pPr>
              <a:lnSpc>
                <a:spcPct val="80000"/>
              </a:lnSpc>
              <a:buFontTx/>
              <a:buNone/>
            </a:pPr>
            <a:r>
              <a:rPr lang="en-US" sz="2000" dirty="0" smtClean="0"/>
              <a:t>Normative question: What is the optimal selling mechanism, from the perspective of the seller? </a:t>
            </a:r>
          </a:p>
          <a:p>
            <a:pPr>
              <a:lnSpc>
                <a:spcPct val="80000"/>
              </a:lnSpc>
              <a:buFontTx/>
              <a:buNone/>
            </a:pPr>
            <a:r>
              <a:rPr lang="en-US" sz="2000" dirty="0"/>
              <a:t>	</a:t>
            </a:r>
            <a:r>
              <a:rPr lang="en-US" sz="2000" dirty="0" smtClean="0"/>
              <a:t>Revenue maximizing, efficient, or some other criteria. </a:t>
            </a:r>
          </a:p>
          <a:p>
            <a:pPr>
              <a:lnSpc>
                <a:spcPct val="80000"/>
              </a:lnSpc>
              <a:buFontTx/>
              <a:buNone/>
            </a:pPr>
            <a:endParaRPr lang="en-US" sz="2000" dirty="0"/>
          </a:p>
          <a:p>
            <a:pPr>
              <a:lnSpc>
                <a:spcPct val="80000"/>
              </a:lnSpc>
              <a:buFontTx/>
              <a:buNone/>
            </a:pPr>
            <a:r>
              <a:rPr lang="en-US" sz="2000" dirty="0" smtClean="0"/>
              <a:t>The answer depends on features of the economic environment, and hence empirical analysis can play an important role in auction design.</a:t>
            </a:r>
          </a:p>
          <a:p>
            <a:pPr>
              <a:lnSpc>
                <a:spcPct val="80000"/>
              </a:lnSpc>
              <a:buFontTx/>
              <a:buNone/>
            </a:pPr>
            <a:r>
              <a:rPr lang="en-US" sz="2000" dirty="0" smtClean="0"/>
              <a:t>Here focus on structural analysis to recover primitives, such as the joint distribution of buyers’ valuations and their information, from bids.</a:t>
            </a:r>
          </a:p>
          <a:p>
            <a:pPr>
              <a:lnSpc>
                <a:spcPct val="80000"/>
              </a:lnSpc>
              <a:buFontTx/>
              <a:buNone/>
            </a:pPr>
            <a:endParaRPr lang="en-US" sz="2000" dirty="0" smtClean="0"/>
          </a:p>
          <a:p>
            <a:pPr>
              <a:lnSpc>
                <a:spcPct val="80000"/>
              </a:lnSpc>
              <a:buFontTx/>
              <a:buNone/>
            </a:pPr>
            <a:r>
              <a:rPr lang="en-US" sz="2000" dirty="0" smtClean="0"/>
              <a:t>Positive analysis that sheds light on the preferences and behavior of the bidders also plays an important role. </a:t>
            </a:r>
          </a:p>
          <a:p>
            <a:pPr>
              <a:lnSpc>
                <a:spcPct val="80000"/>
              </a:lnSpc>
              <a:buFontTx/>
              <a:buNone/>
            </a:pPr>
            <a:r>
              <a:rPr lang="en-US" sz="2000" dirty="0"/>
              <a:t>	</a:t>
            </a:r>
            <a:r>
              <a:rPr lang="en-US" sz="2000" dirty="0" smtClean="0"/>
              <a:t>E.g., is bidding consistent with some Bayesian Nash equilibrium? Are bidders colluding?</a:t>
            </a:r>
            <a:endParaRPr lang="en-US" sz="2000" dirty="0"/>
          </a:p>
        </p:txBody>
      </p:sp>
      <p:sp>
        <p:nvSpPr>
          <p:cNvPr id="2" name="Slide Number Placeholder 1"/>
          <p:cNvSpPr>
            <a:spLocks noGrp="1"/>
          </p:cNvSpPr>
          <p:nvPr>
            <p:ph type="sldNum" sz="quarter" idx="12"/>
          </p:nvPr>
        </p:nvSpPr>
        <p:spPr/>
        <p:txBody>
          <a:bodyPr/>
          <a:lstStyle/>
          <a:p>
            <a:fld id="{386FEBFF-93DC-4DCC-BB82-F0B13A0EB64F}" type="slidenum">
              <a:rPr lang="en-GB" smtClean="0"/>
              <a:pPr/>
              <a:t>6</a:t>
            </a:fld>
            <a:endParaRPr lang="en-GB"/>
          </a:p>
        </p:txBody>
      </p:sp>
      <p:sp>
        <p:nvSpPr>
          <p:cNvPr id="3" name="Footer Placeholder 2"/>
          <p:cNvSpPr>
            <a:spLocks noGrp="1"/>
          </p:cNvSpPr>
          <p:nvPr>
            <p:ph type="ftr" sz="quarter" idx="11"/>
          </p:nvPr>
        </p:nvSpPr>
        <p:spPr/>
        <p:txBody>
          <a:bodyPr/>
          <a:lstStyle/>
          <a:p>
            <a:r>
              <a:rPr lang="en-US" smtClean="0"/>
              <a:t>ES WC 2015</a:t>
            </a:r>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ES WC 2015</a:t>
            </a:r>
            <a:endParaRPr lang="en-GB"/>
          </a:p>
        </p:txBody>
      </p:sp>
      <p:sp>
        <p:nvSpPr>
          <p:cNvPr id="5" name="Slide Number Placeholder 5"/>
          <p:cNvSpPr>
            <a:spLocks noGrp="1"/>
          </p:cNvSpPr>
          <p:nvPr>
            <p:ph type="sldNum" sz="quarter" idx="12"/>
          </p:nvPr>
        </p:nvSpPr>
        <p:spPr/>
        <p:txBody>
          <a:bodyPr/>
          <a:lstStyle/>
          <a:p>
            <a:fld id="{D4E2C0CA-FE0C-4F1E-84FC-C38022EDA63C}" type="slidenum">
              <a:rPr lang="en-GB"/>
              <a:pPr/>
              <a:t>7</a:t>
            </a:fld>
            <a:endParaRPr lang="en-GB"/>
          </a:p>
        </p:txBody>
      </p:sp>
      <p:sp>
        <p:nvSpPr>
          <p:cNvPr id="5122" name="Rectangle 2"/>
          <p:cNvSpPr>
            <a:spLocks noGrp="1" noChangeArrowheads="1"/>
          </p:cNvSpPr>
          <p:nvPr>
            <p:ph type="title"/>
          </p:nvPr>
        </p:nvSpPr>
        <p:spPr>
          <a:xfrm>
            <a:off x="685800" y="609600"/>
            <a:ext cx="7772400" cy="658813"/>
          </a:xfrm>
        </p:spPr>
        <p:txBody>
          <a:bodyPr/>
          <a:lstStyle/>
          <a:p>
            <a:r>
              <a:rPr lang="sv-SE" sz="3200" b="1" dirty="0" smtClean="0"/>
              <a:t>Outline</a:t>
            </a:r>
            <a:endParaRPr lang="en-GB" sz="3200" b="1" dirty="0"/>
          </a:p>
        </p:txBody>
      </p:sp>
      <p:sp>
        <p:nvSpPr>
          <p:cNvPr id="5123" name="Rectangle 3"/>
          <p:cNvSpPr>
            <a:spLocks noGrp="1" noChangeArrowheads="1"/>
          </p:cNvSpPr>
          <p:nvPr>
            <p:ph type="body" idx="1"/>
          </p:nvPr>
        </p:nvSpPr>
        <p:spPr>
          <a:xfrm>
            <a:off x="685800" y="1556792"/>
            <a:ext cx="7772400" cy="4539208"/>
          </a:xfrm>
        </p:spPr>
        <p:txBody>
          <a:bodyPr/>
          <a:lstStyle/>
          <a:p>
            <a:pPr marL="0" indent="0">
              <a:lnSpc>
                <a:spcPct val="80000"/>
              </a:lnSpc>
              <a:buNone/>
            </a:pPr>
            <a:r>
              <a:rPr lang="en-US" sz="2000" dirty="0" smtClean="0"/>
              <a:t>Goal: describe current state and challenges of the </a:t>
            </a:r>
            <a:r>
              <a:rPr lang="en-US" sz="2000" dirty="0" err="1" smtClean="0"/>
              <a:t>Laffont</a:t>
            </a:r>
            <a:r>
              <a:rPr lang="en-US" sz="2000" dirty="0" smtClean="0"/>
              <a:t> program with applications</a:t>
            </a:r>
          </a:p>
          <a:p>
            <a:pPr marL="0" indent="0">
              <a:lnSpc>
                <a:spcPct val="80000"/>
              </a:lnSpc>
              <a:buNone/>
            </a:pPr>
            <a:r>
              <a:rPr lang="en-US" sz="2400" dirty="0" smtClean="0"/>
              <a:t> </a:t>
            </a:r>
          </a:p>
          <a:p>
            <a:pPr marL="457200" indent="-457200">
              <a:lnSpc>
                <a:spcPct val="80000"/>
              </a:lnSpc>
              <a:buFont typeface="+mj-lt"/>
              <a:buAutoNum type="arabicPeriod"/>
            </a:pPr>
            <a:r>
              <a:rPr lang="en-US" sz="2000" dirty="0" smtClean="0"/>
              <a:t>  Auctions Design under Revenue Equivalence</a:t>
            </a:r>
          </a:p>
          <a:p>
            <a:pPr marL="0" indent="0">
              <a:lnSpc>
                <a:spcPct val="80000"/>
              </a:lnSpc>
              <a:buNone/>
            </a:pPr>
            <a:r>
              <a:rPr lang="en-US" sz="2000" dirty="0" smtClean="0"/>
              <a:t>	single item, symmetric and risk neutral bidders</a:t>
            </a:r>
            <a:r>
              <a:rPr lang="en-US" sz="2000" dirty="0"/>
              <a:t>, </a:t>
            </a:r>
            <a:r>
              <a:rPr lang="en-US" sz="2000" dirty="0" smtClean="0"/>
              <a:t>	Independent Private Values, Bayesian Nash </a:t>
            </a:r>
            <a:r>
              <a:rPr lang="en-US" sz="2000" dirty="0" err="1" smtClean="0"/>
              <a:t>equilibria</a:t>
            </a:r>
            <a:r>
              <a:rPr lang="en-US" sz="2000" dirty="0" smtClean="0"/>
              <a:t> </a:t>
            </a:r>
          </a:p>
          <a:p>
            <a:pPr marL="0" indent="0">
              <a:lnSpc>
                <a:spcPct val="80000"/>
              </a:lnSpc>
              <a:buNone/>
            </a:pPr>
            <a:endParaRPr lang="en-US" sz="2000" dirty="0"/>
          </a:p>
          <a:p>
            <a:pPr marL="0" indent="0">
              <a:lnSpc>
                <a:spcPct val="80000"/>
              </a:lnSpc>
              <a:buNone/>
            </a:pPr>
            <a:r>
              <a:rPr lang="en-US" sz="2000" dirty="0" smtClean="0"/>
              <a:t>2.       Auction Design: More </a:t>
            </a:r>
            <a:r>
              <a:rPr lang="en-US" sz="2000" dirty="0"/>
              <a:t>g</a:t>
            </a:r>
            <a:r>
              <a:rPr lang="en-US" sz="2000" dirty="0" smtClean="0"/>
              <a:t>eneral information environments when 	Revenue Equivalence doesn’t hold</a:t>
            </a:r>
            <a:endParaRPr lang="en-US" sz="2000" dirty="0"/>
          </a:p>
          <a:p>
            <a:pPr marL="0" indent="0">
              <a:lnSpc>
                <a:spcPct val="80000"/>
              </a:lnSpc>
              <a:buNone/>
            </a:pPr>
            <a:endParaRPr lang="en-US" sz="2000" dirty="0" smtClean="0"/>
          </a:p>
          <a:p>
            <a:pPr marL="609600" indent="-609600">
              <a:lnSpc>
                <a:spcPct val="80000"/>
              </a:lnSpc>
              <a:buFontTx/>
              <a:buAutoNum type="arabicPeriod" startAt="3"/>
            </a:pPr>
            <a:r>
              <a:rPr lang="en-US" sz="2000" dirty="0" smtClean="0"/>
              <a:t>Contract design and Entry </a:t>
            </a:r>
          </a:p>
          <a:p>
            <a:pPr marL="609600" indent="-609600">
              <a:lnSpc>
                <a:spcPct val="80000"/>
              </a:lnSpc>
              <a:buFontTx/>
              <a:buAutoNum type="arabicPeriod" startAt="3"/>
            </a:pPr>
            <a:endParaRPr lang="en-US" sz="2000" dirty="0"/>
          </a:p>
          <a:p>
            <a:pPr marL="609600" indent="-609600">
              <a:lnSpc>
                <a:spcPct val="80000"/>
              </a:lnSpc>
              <a:buFontTx/>
              <a:buAutoNum type="arabicPeriod" startAt="3"/>
            </a:pPr>
            <a:r>
              <a:rPr lang="en-US" sz="2000" dirty="0" smtClean="0"/>
              <a:t>Applications: Oil &amp; Gas and Timber Auctions</a:t>
            </a:r>
          </a:p>
          <a:p>
            <a:pPr marL="609600" indent="-609600">
              <a:lnSpc>
                <a:spcPct val="80000"/>
              </a:lnSpc>
              <a:buFontTx/>
              <a:buAutoNum type="arabicPeriod" startAt="3"/>
            </a:pPr>
            <a:endParaRPr lang="fr-FR" sz="2000" dirty="0" smtClean="0"/>
          </a:p>
          <a:p>
            <a:pPr marL="609600" indent="-609600">
              <a:lnSpc>
                <a:spcPct val="80000"/>
              </a:lnSpc>
              <a:buFontTx/>
              <a:buAutoNum type="arabicPeriod" startAt="3"/>
            </a:pPr>
            <a:r>
              <a:rPr lang="en-US" sz="2000" dirty="0" smtClean="0"/>
              <a:t>Conclusion </a:t>
            </a:r>
            <a:endParaRPr lang="sv-SE" sz="2000" dirty="0"/>
          </a:p>
        </p:txBody>
      </p:sp>
    </p:spTree>
    <p:extLst>
      <p:ext uri="{BB962C8B-B14F-4D97-AF65-F5344CB8AC3E}">
        <p14:creationId xmlns:p14="http://schemas.microsoft.com/office/powerpoint/2010/main" val="3475124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ES WC 2015</a:t>
            </a:r>
            <a:endParaRPr lang="en-GB"/>
          </a:p>
        </p:txBody>
      </p:sp>
      <p:sp>
        <p:nvSpPr>
          <p:cNvPr id="5" name="Slide Number Placeholder 5"/>
          <p:cNvSpPr>
            <a:spLocks noGrp="1"/>
          </p:cNvSpPr>
          <p:nvPr>
            <p:ph type="sldNum" sz="quarter" idx="12"/>
          </p:nvPr>
        </p:nvSpPr>
        <p:spPr/>
        <p:txBody>
          <a:bodyPr/>
          <a:lstStyle/>
          <a:p>
            <a:fld id="{4B22FD8A-6C9C-4E75-B3F4-AB11B31ED64C}" type="slidenum">
              <a:rPr lang="en-GB"/>
              <a:pPr/>
              <a:t>8</a:t>
            </a:fld>
            <a:endParaRPr lang="en-GB"/>
          </a:p>
        </p:txBody>
      </p:sp>
      <p:sp>
        <p:nvSpPr>
          <p:cNvPr id="6146" name="Rectangle 2"/>
          <p:cNvSpPr>
            <a:spLocks noGrp="1" noChangeArrowheads="1"/>
          </p:cNvSpPr>
          <p:nvPr>
            <p:ph type="title"/>
          </p:nvPr>
        </p:nvSpPr>
        <p:spPr>
          <a:xfrm>
            <a:off x="684213" y="549275"/>
            <a:ext cx="7772400" cy="782638"/>
          </a:xfrm>
        </p:spPr>
        <p:txBody>
          <a:bodyPr/>
          <a:lstStyle/>
          <a:p>
            <a:r>
              <a:rPr lang="en-GB" sz="3200" b="1" dirty="0"/>
              <a:t>1. </a:t>
            </a:r>
            <a:r>
              <a:rPr lang="en-GB" sz="3200" b="1" dirty="0" smtClean="0"/>
              <a:t>Auction Rules: Basic Model</a:t>
            </a:r>
            <a:endParaRPr lang="en-GB" sz="3200" b="1" dirty="0"/>
          </a:p>
        </p:txBody>
      </p:sp>
      <p:sp>
        <p:nvSpPr>
          <p:cNvPr id="6147" name="Rectangle 3"/>
          <p:cNvSpPr>
            <a:spLocks noGrp="1" noChangeArrowheads="1"/>
          </p:cNvSpPr>
          <p:nvPr>
            <p:ph type="body" idx="1"/>
          </p:nvPr>
        </p:nvSpPr>
        <p:spPr>
          <a:xfrm>
            <a:off x="685800" y="1676400"/>
            <a:ext cx="7772400" cy="4419600"/>
          </a:xfrm>
        </p:spPr>
        <p:txBody>
          <a:bodyPr/>
          <a:lstStyle/>
          <a:p>
            <a:pPr>
              <a:buFontTx/>
              <a:buNone/>
            </a:pPr>
            <a:r>
              <a:rPr lang="en-US" sz="2000" dirty="0"/>
              <a:t>n </a:t>
            </a:r>
            <a:r>
              <a:rPr lang="en-US" sz="2000" dirty="0" smtClean="0"/>
              <a:t>	 </a:t>
            </a:r>
            <a:r>
              <a:rPr lang="en-US" sz="2000" dirty="0"/>
              <a:t>number of (potential) bidders</a:t>
            </a:r>
          </a:p>
          <a:p>
            <a:pPr>
              <a:buFontTx/>
              <a:buNone/>
            </a:pPr>
            <a:r>
              <a:rPr lang="en-US" sz="2000" dirty="0"/>
              <a:t>m </a:t>
            </a:r>
            <a:r>
              <a:rPr lang="en-US" sz="2000" dirty="0" smtClean="0"/>
              <a:t>	 </a:t>
            </a:r>
            <a:r>
              <a:rPr lang="en-US" sz="2000" dirty="0"/>
              <a:t>number of bids (“active” bidders)</a:t>
            </a:r>
          </a:p>
          <a:p>
            <a:pPr>
              <a:buFontTx/>
              <a:buNone/>
            </a:pPr>
            <a:r>
              <a:rPr lang="en-US" sz="2000" dirty="0"/>
              <a:t>X</a:t>
            </a:r>
            <a:r>
              <a:rPr lang="en-US" sz="2000" baseline="-25000" dirty="0"/>
              <a:t>i</a:t>
            </a:r>
            <a:r>
              <a:rPr lang="en-US" sz="2000" dirty="0"/>
              <a:t> </a:t>
            </a:r>
            <a:r>
              <a:rPr lang="en-US" sz="2000" dirty="0" smtClean="0"/>
              <a:t>	 </a:t>
            </a:r>
            <a:r>
              <a:rPr lang="en-US" sz="2000" dirty="0"/>
              <a:t>private signal of bidder </a:t>
            </a:r>
            <a:r>
              <a:rPr lang="en-US" sz="2000" i="1" dirty="0" err="1"/>
              <a:t>i</a:t>
            </a:r>
            <a:endParaRPr lang="en-US" sz="2000" i="1" dirty="0"/>
          </a:p>
          <a:p>
            <a:pPr>
              <a:buFontTx/>
              <a:buNone/>
            </a:pPr>
            <a:r>
              <a:rPr lang="en-US" sz="2000" dirty="0"/>
              <a:t>X = (X</a:t>
            </a:r>
            <a:r>
              <a:rPr lang="en-US" sz="2000" baseline="-25000" dirty="0"/>
              <a:t>1</a:t>
            </a:r>
            <a:r>
              <a:rPr lang="en-US" sz="2000" dirty="0"/>
              <a:t>, … , </a:t>
            </a:r>
            <a:r>
              <a:rPr lang="en-US" sz="2000" dirty="0" err="1"/>
              <a:t>X</a:t>
            </a:r>
            <a:r>
              <a:rPr lang="en-US" sz="2000" baseline="-25000" dirty="0" err="1"/>
              <a:t>n</a:t>
            </a:r>
            <a:r>
              <a:rPr lang="en-US" sz="2000" dirty="0"/>
              <a:t>)</a:t>
            </a:r>
          </a:p>
          <a:p>
            <a:pPr>
              <a:buFontTx/>
              <a:buNone/>
            </a:pPr>
            <a:r>
              <a:rPr lang="en-US" sz="2000" dirty="0"/>
              <a:t>V </a:t>
            </a:r>
            <a:r>
              <a:rPr lang="en-US" sz="2000" dirty="0" smtClean="0"/>
              <a:t>	 </a:t>
            </a:r>
            <a:r>
              <a:rPr lang="en-US" sz="2000" dirty="0"/>
              <a:t>common payoff component </a:t>
            </a:r>
          </a:p>
          <a:p>
            <a:pPr>
              <a:buFontTx/>
              <a:buNone/>
            </a:pPr>
            <a:r>
              <a:rPr lang="en-US" sz="2000" dirty="0" err="1"/>
              <a:t>U</a:t>
            </a:r>
            <a:r>
              <a:rPr lang="en-US" sz="2000" baseline="-25000" dirty="0" err="1"/>
              <a:t>i</a:t>
            </a:r>
            <a:r>
              <a:rPr lang="en-US" sz="2000" dirty="0"/>
              <a:t> = u(</a:t>
            </a:r>
            <a:r>
              <a:rPr lang="en-US" sz="2000" dirty="0" err="1"/>
              <a:t>X</a:t>
            </a:r>
            <a:r>
              <a:rPr lang="en-US" sz="2000" baseline="-25000" dirty="0" err="1"/>
              <a:t>i</a:t>
            </a:r>
            <a:r>
              <a:rPr lang="en-US" sz="2000" dirty="0" err="1"/>
              <a:t>,V</a:t>
            </a:r>
            <a:r>
              <a:rPr lang="en-US" sz="2000" dirty="0"/>
              <a:t>) bidder </a:t>
            </a:r>
            <a:r>
              <a:rPr lang="en-US" sz="2000" i="1" dirty="0" err="1"/>
              <a:t>i</a:t>
            </a:r>
            <a:r>
              <a:rPr lang="en-US" sz="2000" dirty="0"/>
              <a:t> </a:t>
            </a:r>
            <a:r>
              <a:rPr lang="en-US" sz="2000" dirty="0" smtClean="0"/>
              <a:t>incremental payoff if </a:t>
            </a:r>
            <a:r>
              <a:rPr lang="en-US" sz="2000" dirty="0"/>
              <a:t>obtain one unit</a:t>
            </a:r>
          </a:p>
          <a:p>
            <a:pPr>
              <a:buFontTx/>
              <a:buNone/>
            </a:pPr>
            <a:r>
              <a:rPr lang="en-US" sz="2000" dirty="0"/>
              <a:t>F 	</a:t>
            </a:r>
            <a:r>
              <a:rPr lang="en-US" sz="2000" dirty="0" smtClean="0"/>
              <a:t>joint </a:t>
            </a:r>
            <a:r>
              <a:rPr lang="en-US" sz="2000" dirty="0"/>
              <a:t>distribution function of (X,V)</a:t>
            </a:r>
          </a:p>
          <a:p>
            <a:pPr>
              <a:buFontTx/>
              <a:buNone/>
            </a:pPr>
            <a:r>
              <a:rPr lang="en-US" sz="2000" dirty="0"/>
              <a:t>Y</a:t>
            </a:r>
            <a:r>
              <a:rPr lang="en-US" sz="2000" baseline="-25000" dirty="0"/>
              <a:t>i</a:t>
            </a:r>
            <a:r>
              <a:rPr lang="en-US" sz="2000" dirty="0"/>
              <a:t> = max{</a:t>
            </a:r>
            <a:r>
              <a:rPr lang="en-US" sz="2000" dirty="0" err="1"/>
              <a:t>X</a:t>
            </a:r>
            <a:r>
              <a:rPr lang="en-US" sz="2000" baseline="-25000" dirty="0" err="1"/>
              <a:t>j</a:t>
            </a:r>
            <a:r>
              <a:rPr lang="en-US" sz="2000" dirty="0"/>
              <a:t>, j </a:t>
            </a:r>
            <a:r>
              <a:rPr lang="en-US" sz="2000" dirty="0">
                <a:sym typeface="Symbol" pitchFamily="18" charset="2"/>
              </a:rPr>
              <a:t></a:t>
            </a:r>
            <a:r>
              <a:rPr lang="en-US" sz="2000" dirty="0"/>
              <a:t> </a:t>
            </a:r>
            <a:r>
              <a:rPr lang="en-US" sz="2000" dirty="0" err="1"/>
              <a:t>i</a:t>
            </a:r>
            <a:r>
              <a:rPr lang="en-US" sz="2000" dirty="0"/>
              <a:t>}</a:t>
            </a:r>
          </a:p>
          <a:p>
            <a:pPr>
              <a:buFontTx/>
              <a:buNone/>
            </a:pPr>
            <a:r>
              <a:rPr lang="en-US" sz="2000" dirty="0"/>
              <a:t>W </a:t>
            </a:r>
            <a:r>
              <a:rPr lang="en-US" sz="2000" dirty="0" smtClean="0"/>
              <a:t>	 </a:t>
            </a:r>
            <a:r>
              <a:rPr lang="en-US" sz="2000" dirty="0"/>
              <a:t>winning bid</a:t>
            </a:r>
            <a:endParaRPr lang="en-US" sz="2000" dirty="0">
              <a:sym typeface="Symbol" pitchFamily="18" charset="2"/>
            </a:endParaRPr>
          </a:p>
          <a:p>
            <a:pPr>
              <a:buFontTx/>
              <a:buNone/>
            </a:pPr>
            <a:r>
              <a:rPr lang="en-US" sz="2000" dirty="0">
                <a:sym typeface="Symbol" pitchFamily="18" charset="2"/>
              </a:rPr>
              <a:t></a:t>
            </a:r>
            <a:r>
              <a:rPr lang="en-US" sz="2000" baseline="-25000" dirty="0" err="1"/>
              <a:t>i</a:t>
            </a:r>
            <a:r>
              <a:rPr lang="en-US" sz="2000" dirty="0">
                <a:sym typeface="Symbol" pitchFamily="18" charset="2"/>
              </a:rPr>
              <a:t>(x</a:t>
            </a:r>
            <a:r>
              <a:rPr lang="en-US" sz="2000" dirty="0" smtClean="0">
                <a:sym typeface="Symbol" pitchFamily="18" charset="2"/>
              </a:rPr>
              <a:t>) </a:t>
            </a:r>
            <a:r>
              <a:rPr lang="en-US" sz="2000" dirty="0" smtClean="0"/>
              <a:t> </a:t>
            </a:r>
            <a:r>
              <a:rPr lang="en-US" sz="2000" dirty="0"/>
              <a:t>bidder </a:t>
            </a:r>
            <a:r>
              <a:rPr lang="en-US" sz="2000" i="1" dirty="0"/>
              <a:t>i</a:t>
            </a:r>
            <a:r>
              <a:rPr lang="en-US" sz="2000" dirty="0"/>
              <a:t>’s (monotone) bid strategy</a:t>
            </a:r>
            <a:endParaRPr lang="en-US" sz="2000" dirty="0">
              <a:sym typeface="Symbol" pitchFamily="18" charset="2"/>
            </a:endParaRPr>
          </a:p>
          <a:p>
            <a:pPr>
              <a:buFontTx/>
              <a:buNone/>
            </a:pPr>
            <a:r>
              <a:rPr lang="en-US" sz="2000" dirty="0">
                <a:sym typeface="Symbol" pitchFamily="18" charset="2"/>
              </a:rPr>
              <a:t></a:t>
            </a:r>
            <a:r>
              <a:rPr lang="en-US" sz="2000" baseline="-25000" dirty="0" err="1"/>
              <a:t>i</a:t>
            </a:r>
            <a:r>
              <a:rPr lang="en-US" sz="2000" dirty="0">
                <a:sym typeface="Symbol" pitchFamily="18" charset="2"/>
              </a:rPr>
              <a:t>(b)</a:t>
            </a:r>
            <a:r>
              <a:rPr lang="en-US" sz="2000" dirty="0"/>
              <a:t> </a:t>
            </a:r>
            <a:r>
              <a:rPr lang="en-US" sz="2000" dirty="0" smtClean="0"/>
              <a:t> inverse </a:t>
            </a:r>
            <a:r>
              <a:rPr lang="en-US" sz="2000" dirty="0"/>
              <a:t>bid function of bidder </a:t>
            </a:r>
            <a:r>
              <a:rPr lang="en-US" sz="2000" i="1" dirty="0" err="1"/>
              <a:t>i</a:t>
            </a:r>
            <a:r>
              <a:rPr lang="en-US" sz="2000" dirty="0"/>
              <a:t> </a:t>
            </a:r>
            <a:endParaRPr lang="en-GB" sz="2000" dirty="0"/>
          </a:p>
        </p:txBody>
      </p:sp>
    </p:spTree>
    <p:extLst>
      <p:ext uri="{BB962C8B-B14F-4D97-AF65-F5344CB8AC3E}">
        <p14:creationId xmlns:p14="http://schemas.microsoft.com/office/powerpoint/2010/main" val="744716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ES WC 2015</a:t>
            </a:r>
            <a:endParaRPr lang="en-GB" dirty="0"/>
          </a:p>
        </p:txBody>
      </p:sp>
      <p:sp>
        <p:nvSpPr>
          <p:cNvPr id="5" name="Slide Number Placeholder 5"/>
          <p:cNvSpPr>
            <a:spLocks noGrp="1"/>
          </p:cNvSpPr>
          <p:nvPr>
            <p:ph type="sldNum" sz="quarter" idx="12"/>
          </p:nvPr>
        </p:nvSpPr>
        <p:spPr/>
        <p:txBody>
          <a:bodyPr/>
          <a:lstStyle/>
          <a:p>
            <a:fld id="{84B90D34-496A-4179-B273-2DE6F6D054A2}" type="slidenum">
              <a:rPr lang="en-GB"/>
              <a:pPr/>
              <a:t>9</a:t>
            </a:fld>
            <a:endParaRPr lang="en-GB"/>
          </a:p>
        </p:txBody>
      </p:sp>
      <p:sp>
        <p:nvSpPr>
          <p:cNvPr id="66562" name="Rectangle 2"/>
          <p:cNvSpPr>
            <a:spLocks noGrp="1" noChangeArrowheads="1"/>
          </p:cNvSpPr>
          <p:nvPr>
            <p:ph type="title"/>
          </p:nvPr>
        </p:nvSpPr>
        <p:spPr>
          <a:xfrm>
            <a:off x="685800" y="609600"/>
            <a:ext cx="7772400" cy="587375"/>
          </a:xfrm>
        </p:spPr>
        <p:txBody>
          <a:bodyPr/>
          <a:lstStyle/>
          <a:p>
            <a:r>
              <a:rPr lang="en-US" sz="3200" b="1" dirty="0"/>
              <a:t>Main Assumptions</a:t>
            </a:r>
            <a:endParaRPr lang="en-US" sz="4000" b="1" dirty="0"/>
          </a:p>
        </p:txBody>
      </p:sp>
      <p:sp>
        <p:nvSpPr>
          <p:cNvPr id="66563" name="Rectangle 3"/>
          <p:cNvSpPr>
            <a:spLocks noGrp="1" noChangeArrowheads="1"/>
          </p:cNvSpPr>
          <p:nvPr>
            <p:ph type="body" idx="1"/>
          </p:nvPr>
        </p:nvSpPr>
        <p:spPr>
          <a:xfrm>
            <a:off x="685800" y="1484313"/>
            <a:ext cx="7772400" cy="4611687"/>
          </a:xfrm>
        </p:spPr>
        <p:txBody>
          <a:bodyPr/>
          <a:lstStyle/>
          <a:p>
            <a:r>
              <a:rPr lang="en-US" sz="2000" dirty="0"/>
              <a:t>Each bidder wants only one unit.</a:t>
            </a:r>
          </a:p>
          <a:p>
            <a:r>
              <a:rPr lang="en-US" sz="2000" dirty="0"/>
              <a:t>Utility </a:t>
            </a:r>
            <a:r>
              <a:rPr lang="en-US" sz="2000" dirty="0" smtClean="0"/>
              <a:t>function u </a:t>
            </a:r>
            <a:r>
              <a:rPr lang="en-US" sz="2000" dirty="0"/>
              <a:t>is non-negative, continuous, and increasing in each argument, and common across bidders.</a:t>
            </a:r>
          </a:p>
          <a:p>
            <a:r>
              <a:rPr lang="en-US" sz="2000" dirty="0"/>
              <a:t>Bidders are risk neutral.</a:t>
            </a:r>
          </a:p>
          <a:p>
            <a:r>
              <a:rPr lang="en-US" sz="2000" dirty="0"/>
              <a:t>F(X,V) is symmetric in the signals </a:t>
            </a:r>
            <a:r>
              <a:rPr lang="en-US" sz="2000" dirty="0" smtClean="0"/>
              <a:t>X (exchangeability).</a:t>
            </a:r>
            <a:endParaRPr lang="en-US" sz="2000" dirty="0"/>
          </a:p>
          <a:p>
            <a:r>
              <a:rPr lang="en-US" sz="2000" dirty="0"/>
              <a:t>(X,V) are affiliated.</a:t>
            </a:r>
          </a:p>
          <a:p>
            <a:r>
              <a:rPr lang="en-US" sz="2000" dirty="0"/>
              <a:t>X</a:t>
            </a:r>
            <a:r>
              <a:rPr lang="en-US" sz="2000" baseline="-25000" dirty="0"/>
              <a:t>i</a:t>
            </a:r>
            <a:r>
              <a:rPr lang="en-US" sz="2000" dirty="0"/>
              <a:t>  is real-valued.</a:t>
            </a:r>
          </a:p>
          <a:p>
            <a:r>
              <a:rPr lang="en-US" sz="2000" dirty="0"/>
              <a:t>F, n and u are common knowledge.</a:t>
            </a:r>
          </a:p>
          <a:p>
            <a:r>
              <a:rPr lang="en-US" sz="2000" dirty="0"/>
              <a:t>The </a:t>
            </a:r>
            <a:r>
              <a:rPr lang="en-US" sz="2000" dirty="0" smtClean="0"/>
              <a:t>losing </a:t>
            </a:r>
            <a:r>
              <a:rPr lang="en-US" sz="2000" dirty="0"/>
              <a:t>bidders don’t care who wins. </a:t>
            </a:r>
            <a:endParaRPr lang="en-US" sz="2000" i="1" dirty="0"/>
          </a:p>
          <a:p>
            <a:pPr>
              <a:buNone/>
            </a:pPr>
            <a:endParaRPr lang="en-US" sz="2000" dirty="0" smtClean="0"/>
          </a:p>
          <a:p>
            <a:pPr>
              <a:buNone/>
            </a:pPr>
            <a:r>
              <a:rPr lang="en-US" sz="2000" dirty="0" smtClean="0"/>
              <a:t>We will relax several of these assumptions later.</a:t>
            </a:r>
          </a:p>
        </p:txBody>
      </p:sp>
    </p:spTree>
    <p:extLst>
      <p:ext uri="{BB962C8B-B14F-4D97-AF65-F5344CB8AC3E}">
        <p14:creationId xmlns:p14="http://schemas.microsoft.com/office/powerpoint/2010/main" val="914774350"/>
      </p:ext>
    </p:extLst>
  </p:cSld>
  <p:clrMapOvr>
    <a:masterClrMapping/>
  </p:clrMapOvr>
</p:sld>
</file>

<file path=ppt/theme/theme1.xml><?xml version="1.0" encoding="utf-8"?>
<a:theme xmlns:a="http://schemas.openxmlformats.org/drawingml/2006/main" name="Default Design">
  <a:themeElements>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themeOverride>
</file>

<file path=docProps/app.xml><?xml version="1.0" encoding="utf-8"?>
<Properties xmlns="http://schemas.openxmlformats.org/officeDocument/2006/extended-properties" xmlns:vt="http://schemas.openxmlformats.org/officeDocument/2006/docPropsVTypes">
  <TotalTime>20005</TotalTime>
  <Words>4984</Words>
  <Application>Microsoft Office PowerPoint</Application>
  <PresentationFormat>On-screen Show (4:3)</PresentationFormat>
  <Paragraphs>859</Paragraphs>
  <Slides>59</Slides>
  <Notes>51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Empirical Analysis and Auction Design</vt:lpstr>
      <vt:lpstr>Inspired by …</vt:lpstr>
      <vt:lpstr>Introduction</vt:lpstr>
      <vt:lpstr>Auction Design Issues</vt:lpstr>
      <vt:lpstr>The Role of Structural Analysis</vt:lpstr>
      <vt:lpstr>The Laffont Program</vt:lpstr>
      <vt:lpstr>Outline</vt:lpstr>
      <vt:lpstr>1. Auction Rules: Basic Model</vt:lpstr>
      <vt:lpstr>Main Assumptions</vt:lpstr>
      <vt:lpstr>Special Cases</vt:lpstr>
      <vt:lpstr>Revenue Equivalence</vt:lpstr>
      <vt:lpstr>GPV for FPSB IPV</vt:lpstr>
      <vt:lpstr>Estimation Method</vt:lpstr>
      <vt:lpstr>English Auctions</vt:lpstr>
      <vt:lpstr>2. Extensions</vt:lpstr>
      <vt:lpstr>Asymmetric Bidders</vt:lpstr>
      <vt:lpstr>Auction Heterogeneity: FPSB</vt:lpstr>
      <vt:lpstr>Affiliated Private Values: FPSB</vt:lpstr>
      <vt:lpstr>GPV for Symmetric FPSB under CV</vt:lpstr>
      <vt:lpstr>Common Values</vt:lpstr>
      <vt:lpstr>Affiliated Private Values: English Auctions</vt:lpstr>
      <vt:lpstr>Risk Averse Bidders</vt:lpstr>
      <vt:lpstr>Asymmetric Equilibria</vt:lpstr>
      <vt:lpstr>Multiple Units</vt:lpstr>
      <vt:lpstr>Treasury Bill Auctions</vt:lpstr>
      <vt:lpstr>Multiple Units: Estimation</vt:lpstr>
      <vt:lpstr>Bayes Nash Equilibrium?</vt:lpstr>
      <vt:lpstr>Collusion: Detection</vt:lpstr>
      <vt:lpstr>Collusion: Auction Design</vt:lpstr>
      <vt:lpstr>Corruption</vt:lpstr>
      <vt:lpstr>3. Contract Design and Entry</vt:lpstr>
      <vt:lpstr>Revenues vs. Efficiency</vt:lpstr>
      <vt:lpstr>Ex Ante Investments</vt:lpstr>
      <vt:lpstr>Two Models of Entry</vt:lpstr>
      <vt:lpstr>Value Learning</vt:lpstr>
      <vt:lpstr>Value Updating</vt:lpstr>
      <vt:lpstr>4. Applications</vt:lpstr>
      <vt:lpstr>Economic Environment: Oil &amp; Gas</vt:lpstr>
      <vt:lpstr>Uncertain Drilling Outcomes</vt:lpstr>
      <vt:lpstr>Economic Environment: Timber</vt:lpstr>
      <vt:lpstr>Potential Competition</vt:lpstr>
      <vt:lpstr>Seller Objectives</vt:lpstr>
      <vt:lpstr>Lease Design</vt:lpstr>
      <vt:lpstr>Lease Rights</vt:lpstr>
      <vt:lpstr>Lease Size</vt:lpstr>
      <vt:lpstr>Lease Tenure</vt:lpstr>
      <vt:lpstr>Lease Payments: Oil &amp; Gas</vt:lpstr>
      <vt:lpstr>Royalty Payments</vt:lpstr>
      <vt:lpstr>Effect of Deepwater Royalty Relief</vt:lpstr>
      <vt:lpstr>Profit Based Royalties</vt:lpstr>
      <vt:lpstr>Lease Payments: Timber</vt:lpstr>
      <vt:lpstr>Auction Design: Oil &amp; Gas</vt:lpstr>
      <vt:lpstr>Auction Design: Timber</vt:lpstr>
      <vt:lpstr>Auction Format Tradeoffs</vt:lpstr>
      <vt:lpstr>Simultaneous vs. Sequential</vt:lpstr>
      <vt:lpstr>Other Auction Design Issues</vt:lpstr>
      <vt:lpstr>Evaluation</vt:lpstr>
      <vt:lpstr>Offshore Experience</vt:lpstr>
      <vt:lpstr>Simultaneous Multi-Round Auction Design</vt:lpstr>
    </vt:vector>
  </TitlesOfParts>
  <Company>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mj</dc:creator>
  <cp:lastModifiedBy>Kenneth Hendricks</cp:lastModifiedBy>
  <cp:revision>645</cp:revision>
  <cp:lastPrinted>2015-08-04T18:56:19Z</cp:lastPrinted>
  <dcterms:created xsi:type="dcterms:W3CDTF">2004-06-11T16:10:33Z</dcterms:created>
  <dcterms:modified xsi:type="dcterms:W3CDTF">2015-08-07T23:51:25Z</dcterms:modified>
</cp:coreProperties>
</file>